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7" r:id="rId7"/>
    <p:sldId id="261" r:id="rId8"/>
    <p:sldId id="262" r:id="rId9"/>
    <p:sldId id="270" r:id="rId10"/>
    <p:sldId id="263" r:id="rId11"/>
    <p:sldId id="271" r:id="rId12"/>
    <p:sldId id="269" r:id="rId13"/>
    <p:sldId id="268" r:id="rId14"/>
    <p:sldId id="264" r:id="rId15"/>
    <p:sldId id="265" r:id="rId16"/>
    <p:sldId id="266"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85" autoAdjust="0"/>
    <p:restoredTop sz="94660"/>
  </p:normalViewPr>
  <p:slideViewPr>
    <p:cSldViewPr>
      <p:cViewPr varScale="1">
        <p:scale>
          <a:sx n="64" d="100"/>
          <a:sy n="64" d="100"/>
        </p:scale>
        <p:origin x="-156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04/04/1433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04/04/1433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04/04/1433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04/04/1433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04/04/1433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04/04/1433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04/04/1433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04/04/1433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04/04/1433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04/04/1433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04/04/1433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04/04/1433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ayoclinic.com/health/nearsightedness/DS00528"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cbsescience.wordpress.com/2007/01/02/defects-of-vision-and-their-correction/" TargetMode="External"/><Relationship Id="rId5" Type="http://schemas.openxmlformats.org/officeDocument/2006/relationships/hyperlink" Target="http://www.allaboutvision.com/conditions/astigmatism.htm" TargetMode="External"/><Relationship Id="rId4" Type="http://schemas.openxmlformats.org/officeDocument/2006/relationships/hyperlink" Target="http://www.bausch.com/en/Eye-concerns/Vision-Correction/Nearsightednes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pasadenaeye.com/faq/faq15/faq15_text.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blogs-images.forbes.com/johnkotter/files/2011/06/Vis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42910" y="1000108"/>
            <a:ext cx="7772400" cy="2100276"/>
          </a:xfrm>
        </p:spPr>
        <p:txBody>
          <a:bodyPr>
            <a:normAutofit/>
          </a:bodyPr>
          <a:lstStyle/>
          <a:p>
            <a:r>
              <a:rPr lang="en-US"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stellar" pitchFamily="18" charset="0"/>
              </a:rPr>
              <a:t>Human eye </a:t>
            </a:r>
            <a:endParaRPr lang="ar-AE"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stellar" pitchFamily="18" charset="0"/>
            </a:endParaRPr>
          </a:p>
        </p:txBody>
      </p:sp>
      <p:sp>
        <p:nvSpPr>
          <p:cNvPr id="3" name="Subtitle 2"/>
          <p:cNvSpPr>
            <a:spLocks noGrp="1"/>
          </p:cNvSpPr>
          <p:nvPr>
            <p:ph type="subTitle" idx="1"/>
          </p:nvPr>
        </p:nvSpPr>
        <p:spPr>
          <a:xfrm>
            <a:off x="1403648" y="3645024"/>
            <a:ext cx="6400800" cy="292988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l"/>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stellar" pitchFamily="18" charset="0"/>
              </a:rPr>
              <a:t>done by :</a:t>
            </a:r>
          </a:p>
          <a:p>
            <a:pPr algn="l"/>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stellar" pitchFamily="18" charset="0"/>
              </a:rPr>
              <a:t>*</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stellar" pitchFamily="18" charset="0"/>
              </a:rPr>
              <a:t>safeya</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stellar" pitchFamily="18" charset="0"/>
              </a:rPr>
              <a:t> Mohammed</a:t>
            </a:r>
          </a:p>
          <a:p>
            <a:pPr marL="514350" indent="-514350" algn="l"/>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stellar" pitchFamily="18" charset="0"/>
              </a:rPr>
              <a:t>*</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stellar" pitchFamily="18" charset="0"/>
              </a:rPr>
              <a:t>fatima</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stellar" pitchFamily="18" charset="0"/>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stellar" pitchFamily="18" charset="0"/>
              </a:rPr>
              <a:t>salem</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stellar" pitchFamily="18" charset="0"/>
              </a:rPr>
              <a:t> </a:t>
            </a:r>
          </a:p>
          <a:p>
            <a:pPr marL="514350" indent="-514350" algn="l"/>
            <a:endPar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stellar" pitchFamily="18" charset="0"/>
            </a:endParaRPr>
          </a:p>
          <a:p>
            <a:pPr marL="514350" indent="-514350" algn="l"/>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stellar" pitchFamily="18" charset="0"/>
              </a:rPr>
              <a:t>12.52 </a:t>
            </a:r>
          </a:p>
        </p:txBody>
      </p:sp>
      <p:sp>
        <p:nvSpPr>
          <p:cNvPr id="14338" name="AutoShape 2" descr="http://blogs-images.forbes.com/johnkotter/files/2011/06/Vision.jpg"/>
          <p:cNvSpPr>
            <a:spLocks noChangeAspect="1" noChangeArrowheads="1"/>
          </p:cNvSpPr>
          <p:nvPr/>
        </p:nvSpPr>
        <p:spPr bwMode="auto">
          <a:xfrm>
            <a:off x="8037513" y="-2057400"/>
            <a:ext cx="6486525" cy="4286250"/>
          </a:xfrm>
          <a:prstGeom prst="rect">
            <a:avLst/>
          </a:prstGeom>
          <a:noFill/>
        </p:spPr>
        <p:txBody>
          <a:bodyPr vert="horz" wrap="square" lIns="91440" tIns="45720" rIns="91440" bIns="45720" numCol="1" anchor="t" anchorCtr="0" compatLnSpc="1">
            <a:prstTxWarp prst="textNoShape">
              <a:avLst/>
            </a:prstTxWarp>
          </a:bodyPr>
          <a:lstStyle/>
          <a:p>
            <a:endParaRPr lang="ar-AE"/>
          </a:p>
        </p:txBody>
      </p:sp>
      <p:sp>
        <p:nvSpPr>
          <p:cNvPr id="14340" name="AutoShape 4" descr="http://blogs-images.forbes.com/johnkotter/files/2011/06/Vision.jpg"/>
          <p:cNvSpPr>
            <a:spLocks noChangeAspect="1" noChangeArrowheads="1"/>
          </p:cNvSpPr>
          <p:nvPr/>
        </p:nvSpPr>
        <p:spPr bwMode="auto">
          <a:xfrm>
            <a:off x="8037513" y="-2057400"/>
            <a:ext cx="6486525" cy="4286250"/>
          </a:xfrm>
          <a:prstGeom prst="rect">
            <a:avLst/>
          </a:prstGeom>
          <a:noFill/>
        </p:spPr>
        <p:txBody>
          <a:bodyPr vert="horz" wrap="square" lIns="91440" tIns="45720" rIns="91440" bIns="45720" numCol="1" anchor="t" anchorCtr="0" compatLnSpc="1">
            <a:prstTxWarp prst="textNoShape">
              <a:avLst/>
            </a:prstTxWarp>
          </a:bodyPr>
          <a:lstStyle/>
          <a:p>
            <a:endParaRPr lang="ar-AE"/>
          </a:p>
        </p:txBody>
      </p:sp>
      <p:sp>
        <p:nvSpPr>
          <p:cNvPr id="14342" name="AutoShape 6" descr="http://blogs-images.forbes.com/johnkotter/files/2011/06/Vision.jpg"/>
          <p:cNvSpPr>
            <a:spLocks noChangeAspect="1" noChangeArrowheads="1"/>
          </p:cNvSpPr>
          <p:nvPr/>
        </p:nvSpPr>
        <p:spPr bwMode="auto">
          <a:xfrm>
            <a:off x="8037513" y="-2057400"/>
            <a:ext cx="6486525" cy="4286250"/>
          </a:xfrm>
          <a:prstGeom prst="rect">
            <a:avLst/>
          </a:prstGeom>
          <a:noFill/>
        </p:spPr>
        <p:txBody>
          <a:bodyPr vert="horz" wrap="square" lIns="91440" tIns="45720" rIns="91440" bIns="45720" numCol="1" anchor="t" anchorCtr="0" compatLnSpc="1">
            <a:prstTxWarp prst="textNoShape">
              <a:avLst/>
            </a:prstTxWarp>
          </a:bodyPr>
          <a:lstStyle/>
          <a:p>
            <a:endParaRPr lang="ar-AE"/>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 name="Picture 3" descr="dep_4401953-Science-background.jpg"/>
          <p:cNvPicPr>
            <a:picLocks noChangeAspect="1"/>
          </p:cNvPicPr>
          <p:nvPr/>
        </p:nvPicPr>
        <p:blipFill>
          <a:blip r:embed="rId3"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428596" y="285728"/>
            <a:ext cx="8229600" cy="6286544"/>
          </a:xfrm>
        </p:spPr>
        <p:txBody>
          <a:bodyPr>
            <a:noAutofit/>
          </a:bodyPr>
          <a:lstStyle/>
          <a:p>
            <a:pPr lvl="0" algn="ctr" rtl="0">
              <a:buNone/>
            </a:pPr>
            <a:r>
              <a:rPr lang="en-US" sz="4000" b="1" dirty="0" smtClean="0">
                <a:solidFill>
                  <a:schemeClr val="accent5">
                    <a:lumMod val="75000"/>
                  </a:schemeClr>
                </a:solidFill>
                <a:cs typeface="+mj-cs"/>
              </a:rPr>
              <a:t>2-Farsightedness : </a:t>
            </a:r>
          </a:p>
          <a:p>
            <a:pPr algn="ctr"/>
            <a:endParaRPr lang="ar-AE" sz="2400" b="1" dirty="0" smtClean="0">
              <a:solidFill>
                <a:schemeClr val="bg2">
                  <a:lumMod val="25000"/>
                </a:schemeClr>
              </a:solidFill>
              <a:cs typeface="+mj-cs"/>
            </a:endParaRPr>
          </a:p>
          <a:p>
            <a:pPr algn="l" rtl="0">
              <a:buNone/>
            </a:pPr>
            <a:r>
              <a:rPr lang="en-US" sz="2400" b="1" dirty="0" smtClean="0">
                <a:solidFill>
                  <a:schemeClr val="bg2">
                    <a:lumMod val="25000"/>
                  </a:schemeClr>
                </a:solidFill>
                <a:cs typeface="+mj-cs"/>
              </a:rPr>
              <a:t> </a:t>
            </a:r>
          </a:p>
          <a:p>
            <a:pPr algn="l" rtl="0"/>
            <a:r>
              <a:rPr lang="en-US" sz="2400" b="1" dirty="0" smtClean="0">
                <a:solidFill>
                  <a:schemeClr val="bg2">
                    <a:lumMod val="25000"/>
                  </a:schemeClr>
                </a:solidFill>
                <a:cs typeface="+mj-cs"/>
              </a:rPr>
              <a:t>Farsightedness is also called </a:t>
            </a:r>
            <a:r>
              <a:rPr lang="en-US" sz="2400" b="1" dirty="0" err="1" smtClean="0">
                <a:solidFill>
                  <a:schemeClr val="bg2">
                    <a:lumMod val="25000"/>
                  </a:schemeClr>
                </a:solidFill>
                <a:cs typeface="+mj-cs"/>
              </a:rPr>
              <a:t>hyperopia</a:t>
            </a:r>
            <a:r>
              <a:rPr lang="en-US" sz="2400" b="1" dirty="0" smtClean="0">
                <a:solidFill>
                  <a:schemeClr val="bg2">
                    <a:lumMod val="25000"/>
                  </a:schemeClr>
                </a:solidFill>
                <a:cs typeface="+mj-cs"/>
              </a:rPr>
              <a:t>. This eye defects will make people able to see distance objects but unable to see close objects. Farsightedness occur when the eye is very short. The shorten of the eye will cause the light rays entering the eye to fall behind the retina instead of falling on the retina. </a:t>
            </a:r>
          </a:p>
          <a:p>
            <a:pPr algn="l" rtl="0"/>
            <a:endParaRPr lang="ar-AE" sz="2400" b="1" dirty="0">
              <a:solidFill>
                <a:schemeClr val="bg2">
                  <a:lumMod val="25000"/>
                </a:schemeClr>
              </a:solidFill>
              <a:cs typeface="+mj-cs"/>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p_4401953-Science-background.jpg"/>
          <p:cNvPicPr>
            <a:picLocks noChangeAspect="1"/>
          </p:cNvPicPr>
          <p:nvPr/>
        </p:nvPicPr>
        <p:blipFill>
          <a:blip r:embed="rId2" cstate="print"/>
          <a:stretch>
            <a:fillRect/>
          </a:stretch>
        </p:blipFill>
        <p:spPr>
          <a:xfrm>
            <a:off x="0" y="0"/>
            <a:ext cx="9144000" cy="6858000"/>
          </a:xfrm>
          <a:prstGeom prst="rect">
            <a:avLst/>
          </a:prstGeom>
        </p:spPr>
      </p:pic>
      <p:pic>
        <p:nvPicPr>
          <p:cNvPr id="29698" name="Picture 2" descr="http://childrenshospital.org/az/Site1517/Images/HYPEROPIA.gif"/>
          <p:cNvPicPr>
            <a:picLocks noChangeAspect="1" noChangeArrowheads="1"/>
          </p:cNvPicPr>
          <p:nvPr/>
        </p:nvPicPr>
        <p:blipFill>
          <a:blip r:embed="rId3" cstate="print"/>
          <a:srcRect/>
          <a:stretch>
            <a:fillRect/>
          </a:stretch>
        </p:blipFill>
        <p:spPr bwMode="auto">
          <a:xfrm>
            <a:off x="1547664" y="24026"/>
            <a:ext cx="5976664" cy="6833974"/>
          </a:xfrm>
          <a:prstGeom prst="rect">
            <a:avLst/>
          </a:prstGeom>
          <a:noFill/>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latin typeface="+mn-lt"/>
                <a:ea typeface="+mn-ea"/>
              </a:rPr>
              <a:t>3- Astigmatism </a:t>
            </a:r>
            <a:endParaRPr lang="ar-AE" sz="4000" b="1" dirty="0" smtClean="0">
              <a:solidFill>
                <a:schemeClr val="accent5">
                  <a:lumMod val="75000"/>
                </a:schemeClr>
              </a:solidFill>
              <a:latin typeface="+mn-lt"/>
              <a:ea typeface="+mn-ea"/>
            </a:endParaRPr>
          </a:p>
        </p:txBody>
      </p:sp>
      <p:pic>
        <p:nvPicPr>
          <p:cNvPr id="4" name="Picture 3" descr="dep_4401953-Science-background.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p:txBody>
          <a:bodyPr/>
          <a:lstStyle/>
          <a:p>
            <a:pPr algn="l" rtl="0"/>
            <a:r>
              <a:rPr lang="en-US" b="1" dirty="0" smtClean="0">
                <a:solidFill>
                  <a:schemeClr val="bg2">
                    <a:lumMod val="25000"/>
                  </a:schemeClr>
                </a:solidFill>
              </a:rPr>
              <a:t>Astigmatism  causes vision to be blurred or distorted to some degree at all distances. It is caused by the irregularly shaped cornea or lens. The cornea must be symmetrically round shaped for a normal vision. But people with Astigmatism problem has unevenness cornea or lens parts.  </a:t>
            </a:r>
          </a:p>
          <a:p>
            <a:pPr algn="l" rtl="0"/>
            <a:endParaRPr lang="ar-A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p_4401953-Science-background.jpg"/>
          <p:cNvPicPr>
            <a:picLocks noChangeAspect="1"/>
          </p:cNvPicPr>
          <p:nvPr/>
        </p:nvPicPr>
        <p:blipFill>
          <a:blip r:embed="rId2" cstate="print"/>
          <a:stretch>
            <a:fillRect/>
          </a:stretch>
        </p:blipFill>
        <p:spPr>
          <a:xfrm>
            <a:off x="0" y="0"/>
            <a:ext cx="9144000" cy="6858000"/>
          </a:xfrm>
          <a:prstGeom prst="rect">
            <a:avLst/>
          </a:prstGeom>
        </p:spPr>
      </p:pic>
      <p:pic>
        <p:nvPicPr>
          <p:cNvPr id="4" name="Content Placeholder 3" descr="eyedef2.gif"/>
          <p:cNvPicPr>
            <a:picLocks noGrp="1" noChangeAspect="1"/>
          </p:cNvPicPr>
          <p:nvPr>
            <p:ph idx="1"/>
          </p:nvPr>
        </p:nvPicPr>
        <p:blipFill>
          <a:blip r:embed="rId3" cstate="print"/>
          <a:stretch>
            <a:fillRect/>
          </a:stretch>
        </p:blipFill>
        <p:spPr>
          <a:xfrm>
            <a:off x="285720" y="357166"/>
            <a:ext cx="8609670" cy="6072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1">
            <a:schemeClr val="accent6"/>
          </a:lnRef>
          <a:fillRef idx="2">
            <a:schemeClr val="accent6"/>
          </a:fillRef>
          <a:effectRef idx="1">
            <a:schemeClr val="accent6"/>
          </a:effectRef>
          <a:fontRef idx="minor">
            <a:schemeClr val="dk1"/>
          </a:fontRef>
        </p:style>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p_4401953-Science-background.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b="1" dirty="0" smtClean="0">
                <a:solidFill>
                  <a:schemeClr val="bg2">
                    <a:lumMod val="50000"/>
                  </a:schemeClr>
                </a:solidFill>
              </a:rPr>
              <a:t>Eye defects corrections </a:t>
            </a:r>
            <a:r>
              <a:rPr lang="en-US" dirty="0" smtClean="0">
                <a:solidFill>
                  <a:schemeClr val="bg2">
                    <a:lumMod val="50000"/>
                  </a:schemeClr>
                </a:solidFill>
              </a:rPr>
              <a:t/>
            </a:r>
            <a:br>
              <a:rPr lang="en-US" dirty="0" smtClean="0">
                <a:solidFill>
                  <a:schemeClr val="bg2">
                    <a:lumMod val="50000"/>
                  </a:schemeClr>
                </a:solidFill>
              </a:rPr>
            </a:br>
            <a:endParaRPr lang="ar-AE" dirty="0">
              <a:solidFill>
                <a:schemeClr val="bg2">
                  <a:lumMod val="50000"/>
                </a:schemeClr>
              </a:solidFill>
            </a:endParaRPr>
          </a:p>
        </p:txBody>
      </p:sp>
      <p:sp>
        <p:nvSpPr>
          <p:cNvPr id="3" name="Content Placeholder 2"/>
          <p:cNvSpPr>
            <a:spLocks noGrp="1"/>
          </p:cNvSpPr>
          <p:nvPr>
            <p:ph idx="1"/>
          </p:nvPr>
        </p:nvSpPr>
        <p:spPr/>
        <p:txBody>
          <a:bodyPr>
            <a:normAutofit fontScale="92500" lnSpcReduction="10000"/>
          </a:bodyPr>
          <a:lstStyle/>
          <a:p>
            <a:pPr algn="l" rtl="0"/>
            <a:r>
              <a:rPr lang="en-US" b="1" dirty="0" smtClean="0">
                <a:solidFill>
                  <a:schemeClr val="bg2">
                    <a:lumMod val="25000"/>
                  </a:schemeClr>
                </a:solidFill>
              </a:rPr>
              <a:t>Eye defects can be corrected  by using eyeglasses or contact lenses. Another way is by surgery. Most people prefers to use eyeglasses and contact lenses rather than surgery.</a:t>
            </a:r>
          </a:p>
          <a:p>
            <a:pPr algn="l" rtl="0">
              <a:buNone/>
            </a:pPr>
            <a:r>
              <a:rPr lang="en-US" b="1" dirty="0" smtClean="0">
                <a:solidFill>
                  <a:schemeClr val="bg2">
                    <a:lumMod val="25000"/>
                  </a:schemeClr>
                </a:solidFill>
              </a:rPr>
              <a:t>  </a:t>
            </a:r>
          </a:p>
          <a:p>
            <a:pPr lvl="0" algn="l" rtl="0">
              <a:buNone/>
            </a:pPr>
            <a:r>
              <a:rPr lang="en-US" b="1" u="sng" dirty="0" smtClean="0">
                <a:solidFill>
                  <a:schemeClr val="accent5">
                    <a:lumMod val="75000"/>
                  </a:schemeClr>
                </a:solidFill>
              </a:rPr>
              <a:t>Farsightedness correction: </a:t>
            </a:r>
          </a:p>
          <a:p>
            <a:pPr algn="l" rtl="0"/>
            <a:r>
              <a:rPr lang="en-US" b="1" dirty="0" smtClean="0">
                <a:solidFill>
                  <a:schemeClr val="bg2">
                    <a:lumMod val="25000"/>
                  </a:schemeClr>
                </a:solidFill>
              </a:rPr>
              <a:t>Farsightedness can be corrected by using a concave(diverging) lens. A concave lens of appropriate power of focal length is able to bring the image of the object back on the retina.</a:t>
            </a:r>
            <a:endParaRPr lang="ar-AE" b="1" dirty="0">
              <a:solidFill>
                <a:schemeClr val="bg2">
                  <a:lumMod val="25000"/>
                </a:schemeClr>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p_4401953-Science-background.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457200" y="571480"/>
            <a:ext cx="8229600" cy="5554683"/>
          </a:xfrm>
        </p:spPr>
        <p:txBody>
          <a:bodyPr>
            <a:normAutofit fontScale="92500" lnSpcReduction="20000"/>
          </a:bodyPr>
          <a:lstStyle/>
          <a:p>
            <a:pPr lvl="0" algn="l" rtl="0">
              <a:buNone/>
            </a:pPr>
            <a:r>
              <a:rPr lang="en-US" b="1" u="sng" dirty="0" smtClean="0">
                <a:solidFill>
                  <a:schemeClr val="accent5">
                    <a:lumMod val="75000"/>
                  </a:schemeClr>
                </a:solidFill>
                <a:cs typeface="+mj-cs"/>
              </a:rPr>
              <a:t>Nearsightedness correction: </a:t>
            </a:r>
          </a:p>
          <a:p>
            <a:pPr algn="l" rtl="0"/>
            <a:r>
              <a:rPr lang="en-US" b="1" dirty="0" smtClean="0">
                <a:solidFill>
                  <a:schemeClr val="bg2">
                    <a:lumMod val="25000"/>
                  </a:schemeClr>
                </a:solidFill>
                <a:cs typeface="+mj-cs"/>
              </a:rPr>
              <a:t>Nearsightedness can be corrected by using a convex (converging) lens of appropriate focal length. Eyeglasses with converging lenses provides the additional focusing power required for forming the image on the retina. </a:t>
            </a:r>
          </a:p>
          <a:p>
            <a:pPr algn="l" rtl="0"/>
            <a:endParaRPr lang="en-US" b="1" dirty="0" smtClean="0">
              <a:solidFill>
                <a:schemeClr val="bg2">
                  <a:lumMod val="25000"/>
                </a:schemeClr>
              </a:solidFill>
              <a:cs typeface="+mj-cs"/>
            </a:endParaRPr>
          </a:p>
          <a:p>
            <a:pPr algn="l" rtl="0">
              <a:buNone/>
            </a:pPr>
            <a:r>
              <a:rPr lang="en-US" b="1" u="sng" dirty="0" smtClean="0">
                <a:solidFill>
                  <a:schemeClr val="accent5">
                    <a:lumMod val="75000"/>
                  </a:schemeClr>
                </a:solidFill>
                <a:cs typeface="+mj-cs"/>
              </a:rPr>
              <a:t>Astigmatism correction:</a:t>
            </a:r>
          </a:p>
          <a:p>
            <a:pPr algn="l" rtl="0"/>
            <a:r>
              <a:rPr lang="en-US" b="1" dirty="0" smtClean="0">
                <a:solidFill>
                  <a:schemeClr val="bg2">
                    <a:lumMod val="25000"/>
                  </a:schemeClr>
                </a:solidFill>
                <a:cs typeface="+mj-cs"/>
              </a:rPr>
              <a:t>Astigmatism can be corrected by using eyeglasses with cylindrical lenses oriented to make  the eye lens and cornea with equivalent smooth parts.  </a:t>
            </a:r>
          </a:p>
          <a:p>
            <a:pPr algn="l" rtl="0">
              <a:buNone/>
            </a:pPr>
            <a:r>
              <a:rPr lang="en-US" b="1" dirty="0" smtClean="0">
                <a:solidFill>
                  <a:schemeClr val="bg2">
                    <a:lumMod val="25000"/>
                  </a:schemeClr>
                </a:solidFill>
                <a:cs typeface="+mj-cs"/>
              </a:rPr>
              <a:t> </a:t>
            </a:r>
          </a:p>
          <a:p>
            <a:pPr algn="l" rtl="0"/>
            <a:endParaRPr lang="ar-AE" b="1" dirty="0">
              <a:solidFill>
                <a:schemeClr val="bg2">
                  <a:lumMod val="25000"/>
                </a:schemeClr>
              </a:solidFill>
              <a:cs typeface="+mj-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p_4401953-Science-background.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b="1" dirty="0" smtClean="0">
                <a:solidFill>
                  <a:schemeClr val="bg2">
                    <a:lumMod val="50000"/>
                  </a:schemeClr>
                </a:solidFill>
              </a:rPr>
              <a:t>Resources: </a:t>
            </a:r>
            <a:r>
              <a:rPr lang="en-US" dirty="0" smtClean="0">
                <a:solidFill>
                  <a:schemeClr val="bg2">
                    <a:lumMod val="50000"/>
                  </a:schemeClr>
                </a:solidFill>
              </a:rPr>
              <a:t/>
            </a:r>
            <a:br>
              <a:rPr lang="en-US" dirty="0" smtClean="0">
                <a:solidFill>
                  <a:schemeClr val="bg2">
                    <a:lumMod val="50000"/>
                  </a:schemeClr>
                </a:solidFill>
              </a:rPr>
            </a:br>
            <a:endParaRPr lang="ar-AE" dirty="0">
              <a:solidFill>
                <a:schemeClr val="bg2">
                  <a:lumMod val="50000"/>
                </a:schemeClr>
              </a:solidFill>
            </a:endParaRPr>
          </a:p>
        </p:txBody>
      </p:sp>
      <p:sp>
        <p:nvSpPr>
          <p:cNvPr id="3" name="Content Placeholder 2"/>
          <p:cNvSpPr>
            <a:spLocks noGrp="1"/>
          </p:cNvSpPr>
          <p:nvPr>
            <p:ph idx="1"/>
          </p:nvPr>
        </p:nvSpPr>
        <p:spPr/>
        <p:txBody>
          <a:bodyPr/>
          <a:lstStyle/>
          <a:p>
            <a:pPr algn="l" rtl="0"/>
            <a:r>
              <a:rPr lang="en-US" u="sng" dirty="0" smtClean="0">
                <a:hlinkClick r:id="rId3"/>
              </a:rPr>
              <a:t>http://www.mayoclinic.com/health/nearsightedness/DS00528</a:t>
            </a:r>
            <a:endParaRPr lang="en-US" dirty="0" smtClean="0"/>
          </a:p>
          <a:p>
            <a:pPr algn="l" rtl="0"/>
            <a:r>
              <a:rPr lang="en-US" u="sng" dirty="0" smtClean="0">
                <a:hlinkClick r:id="rId4"/>
              </a:rPr>
              <a:t>http://www.bausch.com/en/Eye-concerns/Vision-Correction/Nearsightedness</a:t>
            </a:r>
            <a:endParaRPr lang="en-US" dirty="0" smtClean="0"/>
          </a:p>
          <a:p>
            <a:pPr algn="l" rtl="0"/>
            <a:r>
              <a:rPr lang="en-US" u="sng" dirty="0" smtClean="0">
                <a:hlinkClick r:id="rId5"/>
              </a:rPr>
              <a:t>http://www.allaboutvision.com/conditions/astigmatism.htm</a:t>
            </a:r>
            <a:endParaRPr lang="en-US" dirty="0" smtClean="0"/>
          </a:p>
          <a:p>
            <a:pPr algn="l" rtl="0"/>
            <a:r>
              <a:rPr lang="en-US" u="sng" dirty="0" smtClean="0">
                <a:hlinkClick r:id="rId6"/>
              </a:rPr>
              <a:t>http://cbsescience.wordpress.com/2007/01/02/defects-of-vision-and-their-correction/</a:t>
            </a:r>
            <a:endParaRPr lang="en-US" dirty="0" smtClean="0"/>
          </a:p>
          <a:p>
            <a:pPr algn="l" rtl="0"/>
            <a:endParaRPr lang="ar-A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p_4401953-Science-background.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28596" y="357166"/>
            <a:ext cx="8229600" cy="1357314"/>
          </a:xfrm>
        </p:spPr>
        <p:txBody>
          <a:bodyPr>
            <a:normAutofit fontScale="90000"/>
          </a:bodyPr>
          <a:lstStyle/>
          <a:p>
            <a:r>
              <a:rPr lang="en-US" b="1" dirty="0" smtClean="0">
                <a:solidFill>
                  <a:schemeClr val="bg2">
                    <a:lumMod val="50000"/>
                  </a:schemeClr>
                </a:solidFill>
                <a:latin typeface="Tahoma" pitchFamily="34" charset="0"/>
                <a:ea typeface="Tahoma" pitchFamily="34" charset="0"/>
                <a:cs typeface="Tahoma" pitchFamily="34" charset="0"/>
                <a:hlinkClick r:id="rId3"/>
              </a:rPr>
              <a:t/>
            </a:r>
            <a:br>
              <a:rPr lang="en-US" b="1" dirty="0" smtClean="0">
                <a:solidFill>
                  <a:schemeClr val="bg2">
                    <a:lumMod val="50000"/>
                  </a:schemeClr>
                </a:solidFill>
                <a:latin typeface="Tahoma" pitchFamily="34" charset="0"/>
                <a:ea typeface="Tahoma" pitchFamily="34" charset="0"/>
                <a:cs typeface="Tahoma" pitchFamily="34" charset="0"/>
                <a:hlinkClick r:id="rId3"/>
              </a:rPr>
            </a:br>
            <a:r>
              <a:rPr lang="en-US" b="1" dirty="0" smtClean="0">
                <a:solidFill>
                  <a:schemeClr val="bg2">
                    <a:lumMod val="50000"/>
                  </a:schemeClr>
                </a:solidFill>
                <a:latin typeface="Tahoma" pitchFamily="34" charset="0"/>
                <a:ea typeface="Tahoma" pitchFamily="34" charset="0"/>
                <a:cs typeface="Tahoma" pitchFamily="34" charset="0"/>
              </a:rPr>
              <a:t>how does human eye works?</a:t>
            </a:r>
            <a:br>
              <a:rPr lang="en-US" b="1" dirty="0" smtClean="0">
                <a:solidFill>
                  <a:schemeClr val="bg2">
                    <a:lumMod val="50000"/>
                  </a:schemeClr>
                </a:solidFill>
                <a:latin typeface="Tahoma" pitchFamily="34" charset="0"/>
                <a:ea typeface="Tahoma" pitchFamily="34" charset="0"/>
                <a:cs typeface="Tahoma" pitchFamily="34" charset="0"/>
              </a:rPr>
            </a:br>
            <a:endParaRPr lang="ar-AE" b="1" dirty="0">
              <a:solidFill>
                <a:schemeClr val="bg2">
                  <a:lumMod val="50000"/>
                </a:schemeClr>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28596" y="1928803"/>
            <a:ext cx="8229600" cy="2868350"/>
          </a:xfrm>
        </p:spPr>
        <p:txBody>
          <a:bodyPr>
            <a:normAutofit/>
          </a:bodyPr>
          <a:lstStyle/>
          <a:p>
            <a:pPr algn="l" rtl="0"/>
            <a:r>
              <a:rPr lang="en-US" sz="2800" b="1" dirty="0" smtClean="0">
                <a:solidFill>
                  <a:schemeClr val="bg2">
                    <a:lumMod val="25000"/>
                  </a:schemeClr>
                </a:solidFill>
              </a:rPr>
              <a:t>Human eye works similar to camera ,each part in the human eye plays in a vital role to provide clear vision. So, we can say that human eye acts as a camera. The eye has a lens, and a sensitive light tissue at the rear of the eye called retina which acts as the photographic film. </a:t>
            </a:r>
            <a:endParaRPr lang="ar-AE" sz="2800" dirty="0">
              <a:solidFill>
                <a:schemeClr val="bg2">
                  <a:lumMod val="25000"/>
                </a:schemeClr>
              </a:solidFill>
            </a:endParaRPr>
          </a:p>
        </p:txBody>
      </p:sp>
      <p:pic>
        <p:nvPicPr>
          <p:cNvPr id="5" name="Picture 2" descr="http://www.familyconnect.org/images/parentsite/HumanEyeDiagram.jpg"/>
          <p:cNvPicPr>
            <a:picLocks noChangeAspect="1" noChangeArrowheads="1"/>
          </p:cNvPicPr>
          <p:nvPr/>
        </p:nvPicPr>
        <p:blipFill>
          <a:blip r:embed="rId4" cstate="print"/>
          <a:srcRect t="9936" r="4575" b="8902"/>
          <a:stretch>
            <a:fillRect/>
          </a:stretch>
        </p:blipFill>
        <p:spPr bwMode="auto">
          <a:xfrm>
            <a:off x="4572000" y="4221088"/>
            <a:ext cx="4155134" cy="2636912"/>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p_4401953-Science-background.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0" y="140572"/>
            <a:ext cx="8892480" cy="4872604"/>
          </a:xfrm>
        </p:spPr>
        <p:txBody>
          <a:bodyPr>
            <a:normAutofit/>
          </a:bodyPr>
          <a:lstStyle/>
          <a:p>
            <a:pPr algn="l" rtl="0"/>
            <a:r>
              <a:rPr lang="en-US" sz="2800" b="1" dirty="0" smtClean="0">
                <a:solidFill>
                  <a:schemeClr val="bg2">
                    <a:lumMod val="25000"/>
                  </a:schemeClr>
                </a:solidFill>
                <a:cs typeface="+mj-cs"/>
              </a:rPr>
              <a:t>             In camera when we want to see the things clearly we press on zoom ,so that we can make the image bigger or smaller , the same way in human eye happens.  The cornea is a structure found in front of the eye that helps to focus incoming light , we have something behind the cornea called iris, (which is a colored ring shaped membrane) and inside the iris there is a circular opening called the pupil which can stretch or compress depending on the amount of light entering the eye. At the rear of the eye the retina will be found.</a:t>
            </a:r>
            <a:endParaRPr lang="ar-AE" sz="2800" dirty="0">
              <a:solidFill>
                <a:schemeClr val="bg2">
                  <a:lumMod val="25000"/>
                </a:schemeClr>
              </a:solidFill>
              <a:cs typeface="+mj-cs"/>
            </a:endParaRPr>
          </a:p>
        </p:txBody>
      </p:sp>
      <p:sp>
        <p:nvSpPr>
          <p:cNvPr id="12290" name="AutoShape 2" descr="data:image/jpeg;base64,/9j/4AAQSkZJRgABAQAAAQABAAD/2wBDAAkGBwgHBgkIBwgKCgkLDRYPDQwMDRsUFRAWIB0iIiAdHx8kKDQsJCYxJx8fLT0tMTU3Ojo6Iys/RD84QzQ5Ojf/2wBDAQoKCg0MDRoPDxo3JR8lNzc3Nzc3Nzc3Nzc3Nzc3Nzc3Nzc3Nzc3Nzc3Nzc3Nzc3Nzc3Nzc3Nzc3Nzc3Nzc3Nzf/wAARCACMAIwDASIAAhEBAxEB/8QAHAAAAQUBAQEAAAAAAAAAAAAAAAMEBQYHAgEI/8QASBAAAgEDAgMEBgYHBQUJAAAAAQIDAAQRBSEGEjETQVFxByJhgZHBFCMyUqGxFSRCYpLR8BYzgrPhJUNyosIXJjRFU1Vlo7L/xAAXAQEBAQEAAAAAAAAAAAAAAAAAAQID/8QAGREBAQEBAQEAAAAAAAAAAAAAAAERAhIx/9oADAMBAAIRAxEAPwDcaKKKAooozQFFFGaAooooCiijNAUUUUBRRRQFFFFAUUUUHhOBUDe8YaJaO0Zuu2cdRApf8Rt+NQPpM4kNktvolnciG5vBzTPjJSLfYDI3Ygjr0B9lRekz2tyy29zp1x2ZYLHK1vlc4wM7YB69+N8ACrETmpeknSLG1ad7a9wMBeaNQCT0/a/GoyDimLWUydeNqzf7nl7LkOM4z1PxpHX4NJltmt/ovbczGNwIzlAMc+wwRgEftLgkb1m02l2i6i8fD+pXMkETBz26AFDvhc5w2AP50GogMoEr8VMOYcxb6RkMo6kDIwPaOntpDUeO7TQ1CQalNqc4KgWwTmL5BIHNjbYE5H41Q5baa/yt1fPIqoqCO3hGcLnAyM4617YTJYQTSX2nFZ5MEs+cuQMfDwoq8y+k27MQaPT4YnbPquxbl9mQRk/Cm8XpC1e8lMUD2Ub4zjsTnHvas/bVIzGA4Zm/dXHuyTvTJbuYXKy26lCp2JOaYjSX4p4inuOyXVOz5cM5SCPYdy7qev5eYpQ6zrL5L6xPk+HKPyFZ7Z6pciN3JbLuzMwC774GfIAD3VYLyw1KxVvpcyCVEjeSCOQNJGH+zzZAXPsDE43xRU1+kL9GLfpW8zgj/wAS56jwJxXB1nVIiTHq10M+MpP55qG/RuplmXsdS5l5eblsxIPWGV3V98jwpkY5SEKyXr9oCU/2bKecAZOOXOdt9u4g9DUFiPFnENu2Y9YkYfdeKNh/+c/jT6L0palbPGt5p1rcBj6xikMZC953z092+KoNxM0MjRvcRo46pKrxN8GFR093IhdsByTyhlbIwP8AXPwFVG16Z6VdAuWWO+S5sHJxmVOdP4lzge0gVctP1Ky1O3W4027guoG6SQSB1+Ir5Ua4lkPXA8q7sr290+f6Rp93PaTghu0gkKEkeOOo9hyKYr6yorF+E/S7dQSJbcURCaEnH02BcOg7udBs3muD7DWx288VzBHPBIskUih0dTkMCMgg1B88+ly6Fzx9qK7/AKvHDB7NkD/nIfhTTRNZ1a0tZUgnu3tyhBjEx5R/hO1JekFmk461xjvm7wPcqr8qtPDnCk0nDF9qE9wsXZx5EQTJPvzt8DVRTk1G9dJA11devlXLzsxYZ3BJOSNhnxwKTgm+j/3Sx5+8VBI8s1JWGjrcQvIZJB65G2KdxaJa845w7eb4/LFBCyXt3IQrXU/L90SED4DapVLeEWQcxqWPeRk0jrNhFb3CiCPlCrlsZI643+NP5LS+SwJa1lCLGHY9mwwp6Mduh8aCFYLk7D4UeVcsSCds+Rpa1Cse0cEqM4A7zQJxgwAh05onJK7gHB6ggmpT+2V2moQ3jWkc13AAFuJEQs+Bgcx5t9ts4B9tRF7eqCVVQPa2/wCFRbyI5JYk+XT8MUF1g9IV9HOJjaW3OEiQkq7Myx8/ICeY5x2jdfZXv/aDec9s4tY/qSWchGXtH7Ewhtvs+qc43yQOlURhF3q4HcRGT/1Un9WT9VIpPgfVP4/zoqf4k1aXXNVk1CWERmRUXkUlgOVQvUj2Z99RoGMEbGkoLoxNyyKdvZ8qcyckiiSIgg9fYaITwhPrr7160GMdUPMPLpRSkIw2+1UNid8EYFfQXocmabgCxVySYZZoxnuUSNyjyAwKwFgGuFUkbnFbv6IJ0j4SMRO6XUg+IB+dQY9r7/SuNtQY782pSD4SEfKtftcRcA3p6cwxWOSEScY3h+9qdwf/ALWNbBctycAygftNQUXShix82b86XRj2uNsU105v1JfaSfxqWZh+iY84znbp949O/Pt6YpSXNd6pEE4Gvp8DnuLqNeYDcqrrt8eapCG7zw9CzSIXNoIU5perYkT1tugEw28VpvxGAnANmo2Dskh/xMW+dVxNXvLKzEVu6qhPMRyg5OMdevdSkJ8TFZ7+BI7cQAxnm5eUh8sTzkgD1j+0OgI222qEUXmrXv6O0W3aV1XLkEBY16FmY7KPaakIYrzXrqQiSOIlfrrhl9WJB1YgdT02HU4G2aU1PXLbQ7NdL0WAgfbCOd3b/wBSUjqx7gNh0GAKKXs+DdLsovpGv6pJcMvrOtswigUeBkYZPmAtODxDwRppEdvbaaxG2RHLOfjk1Q7wzX0gudSnMp7mkIVV8h0HupaxvLCAgyG3YeJ3FBcZeKuGLwFFSwjJ+9A0f4moPUtPtbpDLbpC6E5UwNtju6kg/EUhdXGj3kOEghY/eSq46m1mMlhK0RP3T+fjQLzW0kBKp6yj9hhjH8q5jlK+vGSV/aU939eNSGk61FLdxJqdrDKwOwcEJJ3YPeD7fGnuv6FHaomp6VIZtNlbkHPgvBJjJikxtnG4PeKIYW/LOVCgescbjpUtBpsEmly3qTqJI3x2DKMlc4z59/lUFEeylDIduoI7jUitwJB6saIxGCUBHNvnfeqG7+rOm2wYHFa56LrgRaFdKzY/XD/lx1kU20o760jgKT/ZVz1H6yen/AlQUW1DDiQhxhxdSc//ABcxz+Oa12/kxwOR+8ayUerxfdA/+43H+Y9ajqD/APc4r+8aop1icWiDzqVbbR875xn+8OCOY7cucbZG/wC9UNZt+rL76kFjU6XczGPdWQK+fHOR+VETHFp7Pg7TovBYF+Cf6VTLo/Ujyq2cYy9pwnpzjoTCR/AaqJIZ4FbcFlz8aixK6nIdG0WCxiTMroJpgv7bH7K+Xf5Y8KpUUNxdS9nbK1xOxBeYJnmPeQOgHt+GOtXDV7aXVtduYQ3JCsvJI57gCFA/Knp1XT9Ci+jaXAJJAMMzAYz7TjfuoqJ03gu7cCW6hwx3Jdhnp+VPL/hqK3iAeBgxBxv4AE9PMUzn4o1RzhLsRJgBVjUCmw1zUiwJvHfGwDYOKCB1nS0gdjyFGBxuMEGoRjJGfrCW9p6/61fn1g3kaQX8SMA28gQZ5c5PzqK1nRY0XtrTMluxODjYHwB78f14UFXaMTR5ByD4VbeCtZi55tP1Yl7O4Tsbte8x90g/eQ75/nVVKG2mGfsN/WaXiP0bULaYHClgjeR2+dESWradNo+q3Wn3BVpLdyGZOjbAgj2FSCPMVzB9vFWDjBfpOnaLqRUmRoWtZm/eiYcufaUdf4ar0J9YUBcfbrTfR3A0mj3LKM/rRz/AlZjPu9bB6KY+bh+6JGc3jf5cdBmmoobfjS+VtsalMfcZWPzrSLhubhZ18M1n/G2IOPdXUDAjvs/Hlb51d0k5tAlXrt8qCsWX9wKk2mZ9GuEOAIgi7dWBYnfy7vM1E2bfU/4jUrdGCLQCIyhlmALjtPWGHOCF/l51WYW1+TteCdNbP2WiB9ysPlVVZypjI6gg1NSXAm4J7M/aguwPcckfmaglOZI/Oo1EheXro00yMUkmdmPKcYycmqxbSSXN+0TEt62FBJxknw6bfOpe8bMiD90VAWd2lrqxZvvg5+P86hbkXO6srS0s1t1jRI1j5p2VQHfPRc92RufYRVduJ8PyxW9vGuMgCIHb2k71NalcC4WTBysqIV/wqFI/CmlhbJIWdly3LgZ6VrnjXL1Z8QctxKsshQ8jRAM8QOQyd5XO4IB3HwqUsbpkkaNsNGQCrY2OfZ3dKaGzYashUeqCeZj0wev4UlYAqgTO6RqufLNOufNyuvNv13rNmpjZlGxyceB76h7g9ppmTuRsfMbVa7odrYMx+7mq5p9ubqSC2IyJZ/WH7o3P4A1Bcdf5hwZbD/5d/gYN/wAlqsxdRVk4ufsdP0jTlPrOJLyZe8c5CIf4Yz8arqDGKDyX7dbv6ILZW4UdyN2un/JR8qwh95QK+gvRAuOB7aTuknnPwkZf+mlGQelFOz9IOt4BHNLEw9uYY9/jmp3R79LrRZMNvybjPQ1avSl6PrriC7j1fRuza9WMRywu3J2ijJBVvvDJGDsdtxisybh3iSwQxzaLqkTnb6uIv+K5H40g7t5gocZ6NRcXcXIQXXp41xBwXxZcnEXD18Qd+aQogP8AEwqVt/RXxfcRhja2EGf2Z7rLDz5VYfjV0xXPpIMRjViMsD1wDSgcAo2ehq4w+h3iEAFr7SgfDMhx/wAtKH0Q8QqzOl/pecbqDIOb/l286iqbdjdD4jFVC8HNdTICA4bKE9/iv9eFaTxBwvqvD8UCawkI7YkRywOXQkd24G+N8eHvqmXukidiGcqck5IBxQMbXWW7JYZWYBfsnO61Iw692YOAj+3OCai30C5ySkiP4YO/403Oi36n+5PnmrOrE8xKXeuF8kYGR3dfd/XzytpiShXkl6yqsiD90k4/LNQ0ek3qOG7NQR947VZdHs55ZCsrSPspZmOfEny69Klu3ap7dERaUzNt9X+dKcO6fHp9qNQ1JuzVlGMDJVDucDxPyFO57SGYI17IsVjE4aVm/bI6IB3nyqN1rUDqc68q9nBHsid59p/lQSuj29vxTqmqXepMYcRBokSUKEH2VXJzsFA9neetN9e0e203SdOlyVvZdpkMyuCeQF8AdOVyU9uM0joOqJpckpkWRlkCgiNgOmfHv3x7zXOuanb30cKQxyJyMT64HePZ5D+gKohxvOvmK+kvR5B9G4L0pMY5oe0xjH2iW+dYpwFwjd8VaokioyaXG319z3HHVF8WPs6b57hX0VBEkEKRRIEjjUKqjoABgCs0KV5ivaKDzFe4oooCiiigZ6tplpq1hLZX0XaQSDBGcEHuIPcR41j/ABPwVc6Sv1kbzWqjEd3Eu43zmUAbe7bbu6VtleEZoPmybQrsMfo/JcIRlWQ9R3f0M0kND1RjyixlJPToPnW/3nC2jXUplazWOUnJeBjGSfby4B99If2RsNh211yr0XtB/Kgxa04Uu5AWu3jgiGCwDZbH5d1XLh3gs3zxciNDYq3rzH/fDu5c+Peeg7q0O24d0y3ZXFuJHXoZWL48gdh8KlAMDFBXZuBeFbggz6FZSlRyhnj5jjzPvpE+jng49eHrH3Jj51aaKCqn0c8IH/yK3Hkzj515F6OOD4pA40G2Yg5xIWcfBiRVrooOIoY4Y1jhRY41GFVRgAewV3RRQFFFFAUUUUBRRRQFFFFAUUUUBRRRQFFFFAUUUUBRRRQf/9k="/>
          <p:cNvSpPr>
            <a:spLocks noChangeAspect="1" noChangeArrowheads="1"/>
          </p:cNvSpPr>
          <p:nvPr/>
        </p:nvSpPr>
        <p:spPr bwMode="auto">
          <a:xfrm>
            <a:off x="9017000" y="-538163"/>
            <a:ext cx="1104900" cy="1104901"/>
          </a:xfrm>
          <a:prstGeom prst="rect">
            <a:avLst/>
          </a:prstGeom>
          <a:noFill/>
        </p:spPr>
        <p:txBody>
          <a:bodyPr vert="horz" wrap="square" lIns="91440" tIns="45720" rIns="91440" bIns="45720" numCol="1" anchor="t" anchorCtr="0" compatLnSpc="1">
            <a:prstTxWarp prst="textNoShape">
              <a:avLst/>
            </a:prstTxWarp>
          </a:bodyPr>
          <a:lstStyle/>
          <a:p>
            <a:endParaRPr lang="ar-AE"/>
          </a:p>
        </p:txBody>
      </p:sp>
      <p:sp>
        <p:nvSpPr>
          <p:cNvPr id="12292" name="AutoShape 4" descr="data:image/jpeg;base64,/9j/4AAQSkZJRgABAQAAAQABAAD/2wBDAAkGBwgHBgkIBwgKCgkLDRYPDQwMDRsUFRAWIB0iIiAdHx8kKDQsJCYxJx8fLT0tMTU3Ojo6Iys/RD84QzQ5Ojf/2wBDAQoKCg0MDRoPDxo3JR8lNzc3Nzc3Nzc3Nzc3Nzc3Nzc3Nzc3Nzc3Nzc3Nzc3Nzc3Nzc3Nzc3Nzc3Nzc3Nzc3Nzf/wAARCACMAIwDASIAAhEBAxEB/8QAHAAAAQUBAQEAAAAAAAAAAAAAAAMEBQYHAgEI/8QASBAAAgEDAgMEBgYHBQUJAAAAAQIDAAQRBSEGEjETQVFxByJhgZHBFCMyUqGxFSRCYpLR8BYzgrPhJUNyosIXJjRFU1Vlo7L/xAAXAQEBAQEAAAAAAAAAAAAAAAAAAQID/8QAGREBAQEBAQEAAAAAAAAAAAAAAAERAhIx/9oADAMBAAIRAxEAPwDcaKKKAooozQFFFGaAooooCiijNAUUUUBRRRQFFFFAUUUUHhOBUDe8YaJaO0Zuu2cdRApf8Rt+NQPpM4kNktvolnciG5vBzTPjJSLfYDI3Ygjr0B9lRekz2tyy29zp1x2ZYLHK1vlc4wM7YB69+N8ACrETmpeknSLG1ad7a9wMBeaNQCT0/a/GoyDimLWUydeNqzf7nl7LkOM4z1PxpHX4NJltmt/ovbczGNwIzlAMc+wwRgEftLgkb1m02l2i6i8fD+pXMkETBz26AFDvhc5w2AP50GogMoEr8VMOYcxb6RkMo6kDIwPaOntpDUeO7TQ1CQalNqc4KgWwTmL5BIHNjbYE5H41Q5baa/yt1fPIqoqCO3hGcLnAyM4617YTJYQTSX2nFZ5MEs+cuQMfDwoq8y+k27MQaPT4YnbPquxbl9mQRk/Cm8XpC1e8lMUD2Ub4zjsTnHvas/bVIzGA4Zm/dXHuyTvTJbuYXKy26lCp2JOaYjSX4p4inuOyXVOz5cM5SCPYdy7qev5eYpQ6zrL5L6xPk+HKPyFZ7Z6pciN3JbLuzMwC774GfIAD3VYLyw1KxVvpcyCVEjeSCOQNJGH+zzZAXPsDE43xRU1+kL9GLfpW8zgj/wAS56jwJxXB1nVIiTHq10M+MpP55qG/RuplmXsdS5l5eblsxIPWGV3V98jwpkY5SEKyXr9oCU/2bKecAZOOXOdt9u4g9DUFiPFnENu2Y9YkYfdeKNh/+c/jT6L0palbPGt5p1rcBj6xikMZC953z092+KoNxM0MjRvcRo46pKrxN8GFR093IhdsByTyhlbIwP8AXPwFVG16Z6VdAuWWO+S5sHJxmVOdP4lzge0gVctP1Ky1O3W4027guoG6SQSB1+Ir5Ua4lkPXA8q7sr290+f6Rp93PaTghu0gkKEkeOOo9hyKYr6yorF+E/S7dQSJbcURCaEnH02BcOg7udBs3muD7DWx288VzBHPBIskUih0dTkMCMgg1B88+ly6Fzx9qK7/AKvHDB7NkD/nIfhTTRNZ1a0tZUgnu3tyhBjEx5R/hO1JekFmk461xjvm7wPcqr8qtPDnCk0nDF9qE9wsXZx5EQTJPvzt8DVRTk1G9dJA11devlXLzsxYZ3BJOSNhnxwKTgm+j/3Sx5+8VBI8s1JWGjrcQvIZJB65G2KdxaJa845w7eb4/LFBCyXt3IQrXU/L90SED4DapVLeEWQcxqWPeRk0jrNhFb3CiCPlCrlsZI643+NP5LS+SwJa1lCLGHY9mwwp6Mduh8aCFYLk7D4UeVcsSCds+Rpa1Cse0cEqM4A7zQJxgwAh05onJK7gHB6ggmpT+2V2moQ3jWkc13AAFuJEQs+Bgcx5t9ts4B9tRF7eqCVVQPa2/wCFRbyI5JYk+XT8MUF1g9IV9HOJjaW3OEiQkq7Myx8/ICeY5x2jdfZXv/aDec9s4tY/qSWchGXtH7Ewhtvs+qc43yQOlURhF3q4HcRGT/1Un9WT9VIpPgfVP4/zoqf4k1aXXNVk1CWERmRUXkUlgOVQvUj2Z99RoGMEbGkoLoxNyyKdvZ8qcyckiiSIgg9fYaITwhPrr7160GMdUPMPLpRSkIw2+1UNid8EYFfQXocmabgCxVySYZZoxnuUSNyjyAwKwFgGuFUkbnFbv6IJ0j4SMRO6XUg+IB+dQY9r7/SuNtQY782pSD4SEfKtftcRcA3p6cwxWOSEScY3h+9qdwf/ALWNbBctycAygftNQUXShix82b86XRj2uNsU105v1JfaSfxqWZh+iY84znbp949O/Pt6YpSXNd6pEE4Gvp8DnuLqNeYDcqrrt8eapCG7zw9CzSIXNoIU5perYkT1tugEw28VpvxGAnANmo2Dskh/xMW+dVxNXvLKzEVu6qhPMRyg5OMdevdSkJ8TFZ7+BI7cQAxnm5eUh8sTzkgD1j+0OgI222qEUXmrXv6O0W3aV1XLkEBY16FmY7KPaakIYrzXrqQiSOIlfrrhl9WJB1YgdT02HU4G2aU1PXLbQ7NdL0WAgfbCOd3b/wBSUjqx7gNh0GAKKXs+DdLsovpGv6pJcMvrOtswigUeBkYZPmAtODxDwRppEdvbaaxG2RHLOfjk1Q7wzX0gudSnMp7mkIVV8h0HupaxvLCAgyG3YeJ3FBcZeKuGLwFFSwjJ+9A0f4moPUtPtbpDLbpC6E5UwNtju6kg/EUhdXGj3kOEghY/eSq46m1mMlhK0RP3T+fjQLzW0kBKp6yj9hhjH8q5jlK+vGSV/aU939eNSGk61FLdxJqdrDKwOwcEJJ3YPeD7fGnuv6FHaomp6VIZtNlbkHPgvBJjJikxtnG4PeKIYW/LOVCgescbjpUtBpsEmly3qTqJI3x2DKMlc4z59/lUFEeylDIduoI7jUitwJB6saIxGCUBHNvnfeqG7+rOm2wYHFa56LrgRaFdKzY/XD/lx1kU20o760jgKT/ZVz1H6yen/AlQUW1DDiQhxhxdSc//ABcxz+Oa12/kxwOR+8ayUerxfdA/+43H+Y9ajqD/APc4r+8aop1icWiDzqVbbR875xn+8OCOY7cucbZG/wC9UNZt+rL76kFjU6XczGPdWQK+fHOR+VETHFp7Pg7TovBYF+Cf6VTLo/Ujyq2cYy9pwnpzjoTCR/AaqJIZ4FbcFlz8aixK6nIdG0WCxiTMroJpgv7bH7K+Xf5Y8KpUUNxdS9nbK1xOxBeYJnmPeQOgHt+GOtXDV7aXVtduYQ3JCsvJI57gCFA/Knp1XT9Ci+jaXAJJAMMzAYz7TjfuoqJ03gu7cCW6hwx3Jdhnp+VPL/hqK3iAeBgxBxv4AE9PMUzn4o1RzhLsRJgBVjUCmw1zUiwJvHfGwDYOKCB1nS0gdjyFGBxuMEGoRjJGfrCW9p6/61fn1g3kaQX8SMA28gQZ5c5PzqK1nRY0XtrTMluxODjYHwB78f14UFXaMTR5ByD4VbeCtZi55tP1Yl7O4Tsbte8x90g/eQ75/nVVKG2mGfsN/WaXiP0bULaYHClgjeR2+dESWradNo+q3Wn3BVpLdyGZOjbAgj2FSCPMVzB9vFWDjBfpOnaLqRUmRoWtZm/eiYcufaUdf4ar0J9YUBcfbrTfR3A0mj3LKM/rRz/AlZjPu9bB6KY+bh+6JGc3jf5cdBmmoobfjS+VtsalMfcZWPzrSLhubhZ18M1n/G2IOPdXUDAjvs/Hlb51d0k5tAlXrt8qCsWX9wKk2mZ9GuEOAIgi7dWBYnfy7vM1E2bfU/4jUrdGCLQCIyhlmALjtPWGHOCF/l51WYW1+TteCdNbP2WiB9ysPlVVZypjI6gg1NSXAm4J7M/aguwPcckfmaglOZI/Oo1EheXro00yMUkmdmPKcYycmqxbSSXN+0TEt62FBJxknw6bfOpe8bMiD90VAWd2lrqxZvvg5+P86hbkXO6srS0s1t1jRI1j5p2VQHfPRc92RufYRVduJ8PyxW9vGuMgCIHb2k71NalcC4WTBysqIV/wqFI/CmlhbJIWdly3LgZ6VrnjXL1Z8QctxKsshQ8jRAM8QOQyd5XO4IB3HwqUsbpkkaNsNGQCrY2OfZ3dKaGzYashUeqCeZj0wev4UlYAqgTO6RqufLNOufNyuvNv13rNmpjZlGxyceB76h7g9ppmTuRsfMbVa7odrYMx+7mq5p9ubqSC2IyJZ/WH7o3P4A1Bcdf5hwZbD/5d/gYN/wAlqsxdRVk4ufsdP0jTlPrOJLyZe8c5CIf4Yz8arqDGKDyX7dbv6ILZW4UdyN2un/JR8qwh95QK+gvRAuOB7aTuknnPwkZf+mlGQelFOz9IOt4BHNLEw9uYY9/jmp3R79LrRZMNvybjPQ1avSl6PrriC7j1fRuza9WMRywu3J2ijJBVvvDJGDsdtxisybh3iSwQxzaLqkTnb6uIv+K5H40g7t5gocZ6NRcXcXIQXXp41xBwXxZcnEXD18Qd+aQogP8AEwqVt/RXxfcRhja2EGf2Z7rLDz5VYfjV0xXPpIMRjViMsD1wDSgcAo2ehq4w+h3iEAFr7SgfDMhx/wAtKH0Q8QqzOl/pecbqDIOb/l286iqbdjdD4jFVC8HNdTICA4bKE9/iv9eFaTxBwvqvD8UCawkI7YkRywOXQkd24G+N8eHvqmXukidiGcqck5IBxQMbXWW7JYZWYBfsnO61Iw692YOAj+3OCai30C5ySkiP4YO/403Oi36n+5PnmrOrE8xKXeuF8kYGR3dfd/XzytpiShXkl6yqsiD90k4/LNQ0ek3qOG7NQR947VZdHs55ZCsrSPspZmOfEny69Klu3ap7dERaUzNt9X+dKcO6fHp9qNQ1JuzVlGMDJVDucDxPyFO57SGYI17IsVjE4aVm/bI6IB3nyqN1rUDqc68q9nBHsid59p/lQSuj29vxTqmqXepMYcRBokSUKEH2VXJzsFA9neetN9e0e203SdOlyVvZdpkMyuCeQF8AdOVyU9uM0joOqJpckpkWRlkCgiNgOmfHv3x7zXOuanb30cKQxyJyMT64HePZ5D+gKohxvOvmK+kvR5B9G4L0pMY5oe0xjH2iW+dYpwFwjd8VaokioyaXG319z3HHVF8WPs6b57hX0VBEkEKRRIEjjUKqjoABgCs0KV5ivaKDzFe4oooCiiigZ6tplpq1hLZX0XaQSDBGcEHuIPcR41j/ABPwVc6Sv1kbzWqjEd3Eu43zmUAbe7bbu6VtleEZoPmybQrsMfo/JcIRlWQ9R3f0M0kND1RjyixlJPToPnW/3nC2jXUplazWOUnJeBjGSfby4B99If2RsNh211yr0XtB/Kgxa04Uu5AWu3jgiGCwDZbH5d1XLh3gs3zxciNDYq3rzH/fDu5c+Peeg7q0O24d0y3ZXFuJHXoZWL48gdh8KlAMDFBXZuBeFbggz6FZSlRyhnj5jjzPvpE+jng49eHrH3Jj51aaKCqn0c8IH/yK3Hkzj515F6OOD4pA40G2Yg5xIWcfBiRVrooOIoY4Y1jhRY41GFVRgAewV3RRQFFFFAUUUUBRRRQFFFFAUUUUBRRRQFFFFAUUUUBRRRQf/9k="/>
          <p:cNvSpPr>
            <a:spLocks noChangeAspect="1" noChangeArrowheads="1"/>
          </p:cNvSpPr>
          <p:nvPr/>
        </p:nvSpPr>
        <p:spPr bwMode="auto">
          <a:xfrm>
            <a:off x="9017000" y="-538163"/>
            <a:ext cx="1104900" cy="1104901"/>
          </a:xfrm>
          <a:prstGeom prst="rect">
            <a:avLst/>
          </a:prstGeom>
          <a:noFill/>
        </p:spPr>
        <p:txBody>
          <a:bodyPr vert="horz" wrap="square" lIns="91440" tIns="45720" rIns="91440" bIns="45720" numCol="1" anchor="t" anchorCtr="0" compatLnSpc="1">
            <a:prstTxWarp prst="textNoShape">
              <a:avLst/>
            </a:prstTxWarp>
          </a:bodyPr>
          <a:lstStyle/>
          <a:p>
            <a:endParaRPr lang="ar-AE"/>
          </a:p>
        </p:txBody>
      </p:sp>
      <p:sp>
        <p:nvSpPr>
          <p:cNvPr id="12294" name="AutoShape 6" descr="data:image/jpeg;base64,/9j/4AAQSkZJRgABAQAAAQABAAD/2wBDAAkGBwgHBgkIBwgKCgkLDRYPDQwMDRsUFRAWIB0iIiAdHx8kKDQsJCYxJx8fLT0tMTU3Ojo6Iys/RD84QzQ5Ojf/2wBDAQoKCg0MDRoPDxo3JR8lNzc3Nzc3Nzc3Nzc3Nzc3Nzc3Nzc3Nzc3Nzc3Nzc3Nzc3Nzc3Nzc3Nzc3Nzc3Nzc3Nzf/wAARCACMAIwDASIAAhEBAxEB/8QAHAAAAQUBAQEAAAAAAAAAAAAAAAMEBQYHAgEI/8QASBAAAgEDAgMEBgYHBQUJAAAAAQIDAAQRBSEGEjETQVFxByJhgZHBFCMyUqGxFSRCYpLR8BYzgrPhJUNyosIXJjRFU1Vlo7L/xAAXAQEBAQEAAAAAAAAAAAAAAAAAAQID/8QAGREBAQEBAQEAAAAAAAAAAAAAAAERAhIx/9oADAMBAAIRAxEAPwDcaKKKAooozQFFFGaAooooCiijNAUUUUBRRRQFFFFAUUUUHhOBUDe8YaJaO0Zuu2cdRApf8Rt+NQPpM4kNktvolnciG5vBzTPjJSLfYDI3Ygjr0B9lRekz2tyy29zp1x2ZYLHK1vlc4wM7YB69+N8ACrETmpeknSLG1ad7a9wMBeaNQCT0/a/GoyDimLWUydeNqzf7nl7LkOM4z1PxpHX4NJltmt/ovbczGNwIzlAMc+wwRgEftLgkb1m02l2i6i8fD+pXMkETBz26AFDvhc5w2AP50GogMoEr8VMOYcxb6RkMo6kDIwPaOntpDUeO7TQ1CQalNqc4KgWwTmL5BIHNjbYE5H41Q5baa/yt1fPIqoqCO3hGcLnAyM4617YTJYQTSX2nFZ5MEs+cuQMfDwoq8y+k27MQaPT4YnbPquxbl9mQRk/Cm8XpC1e8lMUD2Ub4zjsTnHvas/bVIzGA4Zm/dXHuyTvTJbuYXKy26lCp2JOaYjSX4p4inuOyXVOz5cM5SCPYdy7qev5eYpQ6zrL5L6xPk+HKPyFZ7Z6pciN3JbLuzMwC774GfIAD3VYLyw1KxVvpcyCVEjeSCOQNJGH+zzZAXPsDE43xRU1+kL9GLfpW8zgj/wAS56jwJxXB1nVIiTHq10M+MpP55qG/RuplmXsdS5l5eblsxIPWGV3V98jwpkY5SEKyXr9oCU/2bKecAZOOXOdt9u4g9DUFiPFnENu2Y9YkYfdeKNh/+c/jT6L0palbPGt5p1rcBj6xikMZC953z092+KoNxM0MjRvcRo46pKrxN8GFR093IhdsByTyhlbIwP8AXPwFVG16Z6VdAuWWO+S5sHJxmVOdP4lzge0gVctP1Ky1O3W4027guoG6SQSB1+Ir5Ua4lkPXA8q7sr290+f6Rp93PaTghu0gkKEkeOOo9hyKYr6yorF+E/S7dQSJbcURCaEnH02BcOg7udBs3muD7DWx288VzBHPBIskUih0dTkMCMgg1B88+ly6Fzx9qK7/AKvHDB7NkD/nIfhTTRNZ1a0tZUgnu3tyhBjEx5R/hO1JekFmk461xjvm7wPcqr8qtPDnCk0nDF9qE9wsXZx5EQTJPvzt8DVRTk1G9dJA11devlXLzsxYZ3BJOSNhnxwKTgm+j/3Sx5+8VBI8s1JWGjrcQvIZJB65G2KdxaJa845w7eb4/LFBCyXt3IQrXU/L90SED4DapVLeEWQcxqWPeRk0jrNhFb3CiCPlCrlsZI643+NP5LS+SwJa1lCLGHY9mwwp6Mduh8aCFYLk7D4UeVcsSCds+Rpa1Cse0cEqM4A7zQJxgwAh05onJK7gHB6ggmpT+2V2moQ3jWkc13AAFuJEQs+Bgcx5t9ts4B9tRF7eqCVVQPa2/wCFRbyI5JYk+XT8MUF1g9IV9HOJjaW3OEiQkq7Myx8/ICeY5x2jdfZXv/aDec9s4tY/qSWchGXtH7Ewhtvs+qc43yQOlURhF3q4HcRGT/1Un9WT9VIpPgfVP4/zoqf4k1aXXNVk1CWERmRUXkUlgOVQvUj2Z99RoGMEbGkoLoxNyyKdvZ8qcyckiiSIgg9fYaITwhPrr7160GMdUPMPLpRSkIw2+1UNid8EYFfQXocmabgCxVySYZZoxnuUSNyjyAwKwFgGuFUkbnFbv6IJ0j4SMRO6XUg+IB+dQY9r7/SuNtQY782pSD4SEfKtftcRcA3p6cwxWOSEScY3h+9qdwf/ALWNbBctycAygftNQUXShix82b86XRj2uNsU105v1JfaSfxqWZh+iY84znbp949O/Pt6YpSXNd6pEE4Gvp8DnuLqNeYDcqrrt8eapCG7zw9CzSIXNoIU5perYkT1tugEw28VpvxGAnANmo2Dskh/xMW+dVxNXvLKzEVu6qhPMRyg5OMdevdSkJ8TFZ7+BI7cQAxnm5eUh8sTzkgD1j+0OgI222qEUXmrXv6O0W3aV1XLkEBY16FmY7KPaakIYrzXrqQiSOIlfrrhl9WJB1YgdT02HU4G2aU1PXLbQ7NdL0WAgfbCOd3b/wBSUjqx7gNh0GAKKXs+DdLsovpGv6pJcMvrOtswigUeBkYZPmAtODxDwRppEdvbaaxG2RHLOfjk1Q7wzX0gudSnMp7mkIVV8h0HupaxvLCAgyG3YeJ3FBcZeKuGLwFFSwjJ+9A0f4moPUtPtbpDLbpC6E5UwNtju6kg/EUhdXGj3kOEghY/eSq46m1mMlhK0RP3T+fjQLzW0kBKp6yj9hhjH8q5jlK+vGSV/aU939eNSGk61FLdxJqdrDKwOwcEJJ3YPeD7fGnuv6FHaomp6VIZtNlbkHPgvBJjJikxtnG4PeKIYW/LOVCgescbjpUtBpsEmly3qTqJI3x2DKMlc4z59/lUFEeylDIduoI7jUitwJB6saIxGCUBHNvnfeqG7+rOm2wYHFa56LrgRaFdKzY/XD/lx1kU20o760jgKT/ZVz1H6yen/AlQUW1DDiQhxhxdSc//ABcxz+Oa12/kxwOR+8ayUerxfdA/+43H+Y9ajqD/APc4r+8aop1icWiDzqVbbR875xn+8OCOY7cucbZG/wC9UNZt+rL76kFjU6XczGPdWQK+fHOR+VETHFp7Pg7TovBYF+Cf6VTLo/Ujyq2cYy9pwnpzjoTCR/AaqJIZ4FbcFlz8aixK6nIdG0WCxiTMroJpgv7bH7K+Xf5Y8KpUUNxdS9nbK1xOxBeYJnmPeQOgHt+GOtXDV7aXVtduYQ3JCsvJI57gCFA/Knp1XT9Ci+jaXAJJAMMzAYz7TjfuoqJ03gu7cCW6hwx3Jdhnp+VPL/hqK3iAeBgxBxv4AE9PMUzn4o1RzhLsRJgBVjUCmw1zUiwJvHfGwDYOKCB1nS0gdjyFGBxuMEGoRjJGfrCW9p6/61fn1g3kaQX8SMA28gQZ5c5PzqK1nRY0XtrTMluxODjYHwB78f14UFXaMTR5ByD4VbeCtZi55tP1Yl7O4Tsbte8x90g/eQ75/nVVKG2mGfsN/WaXiP0bULaYHClgjeR2+dESWradNo+q3Wn3BVpLdyGZOjbAgj2FSCPMVzB9vFWDjBfpOnaLqRUmRoWtZm/eiYcufaUdf4ar0J9YUBcfbrTfR3A0mj3LKM/rRz/AlZjPu9bB6KY+bh+6JGc3jf5cdBmmoobfjS+VtsalMfcZWPzrSLhubhZ18M1n/G2IOPdXUDAjvs/Hlb51d0k5tAlXrt8qCsWX9wKk2mZ9GuEOAIgi7dWBYnfy7vM1E2bfU/4jUrdGCLQCIyhlmALjtPWGHOCF/l51WYW1+TteCdNbP2WiB9ysPlVVZypjI6gg1NSXAm4J7M/aguwPcckfmaglOZI/Oo1EheXro00yMUkmdmPKcYycmqxbSSXN+0TEt62FBJxknw6bfOpe8bMiD90VAWd2lrqxZvvg5+P86hbkXO6srS0s1t1jRI1j5p2VQHfPRc92RufYRVduJ8PyxW9vGuMgCIHb2k71NalcC4WTBysqIV/wqFI/CmlhbJIWdly3LgZ6VrnjXL1Z8QctxKsshQ8jRAM8QOQyd5XO4IB3HwqUsbpkkaNsNGQCrY2OfZ3dKaGzYashUeqCeZj0wev4UlYAqgTO6RqufLNOufNyuvNv13rNmpjZlGxyceB76h7g9ppmTuRsfMbVa7odrYMx+7mq5p9ubqSC2IyJZ/WH7o3P4A1Bcdf5hwZbD/5d/gYN/wAlqsxdRVk4ufsdP0jTlPrOJLyZe8c5CIf4Yz8arqDGKDyX7dbv6ILZW4UdyN2un/JR8qwh95QK+gvRAuOB7aTuknnPwkZf+mlGQelFOz9IOt4BHNLEw9uYY9/jmp3R79LrRZMNvybjPQ1avSl6PrriC7j1fRuza9WMRywu3J2ijJBVvvDJGDsdtxisybh3iSwQxzaLqkTnb6uIv+K5H40g7t5gocZ6NRcXcXIQXXp41xBwXxZcnEXD18Qd+aQogP8AEwqVt/RXxfcRhja2EGf2Z7rLDz5VYfjV0xXPpIMRjViMsD1wDSgcAo2ehq4w+h3iEAFr7SgfDMhx/wAtKH0Q8QqzOl/pecbqDIOb/l286iqbdjdD4jFVC8HNdTICA4bKE9/iv9eFaTxBwvqvD8UCawkI7YkRywOXQkd24G+N8eHvqmXukidiGcqck5IBxQMbXWW7JYZWYBfsnO61Iw692YOAj+3OCai30C5ySkiP4YO/403Oi36n+5PnmrOrE8xKXeuF8kYGR3dfd/XzytpiShXkl6yqsiD90k4/LNQ0ek3qOG7NQR947VZdHs55ZCsrSPspZmOfEny69Klu3ap7dERaUzNt9X+dKcO6fHp9qNQ1JuzVlGMDJVDucDxPyFO57SGYI17IsVjE4aVm/bI6IB3nyqN1rUDqc68q9nBHsid59p/lQSuj29vxTqmqXepMYcRBokSUKEH2VXJzsFA9neetN9e0e203SdOlyVvZdpkMyuCeQF8AdOVyU9uM0joOqJpckpkWRlkCgiNgOmfHv3x7zXOuanb30cKQxyJyMT64HePZ5D+gKohxvOvmK+kvR5B9G4L0pMY5oe0xjH2iW+dYpwFwjd8VaokioyaXG319z3HHVF8WPs6b57hX0VBEkEKRRIEjjUKqjoABgCs0KV5ivaKDzFe4oooCiiigZ6tplpq1hLZX0XaQSDBGcEHuIPcR41j/ABPwVc6Sv1kbzWqjEd3Eu43zmUAbe7bbu6VtleEZoPmybQrsMfo/JcIRlWQ9R3f0M0kND1RjyixlJPToPnW/3nC2jXUplazWOUnJeBjGSfby4B99If2RsNh211yr0XtB/Kgxa04Uu5AWu3jgiGCwDZbH5d1XLh3gs3zxciNDYq3rzH/fDu5c+Peeg7q0O24d0y3ZXFuJHXoZWL48gdh8KlAMDFBXZuBeFbggz6FZSlRyhnj5jjzPvpE+jng49eHrH3Jj51aaKCqn0c8IH/yK3Hkzj515F6OOD4pA40G2Yg5xIWcfBiRVrooOIoY4Y1jhRY41GFVRgAewV3RRQFFFFAUUUUBRRRQFFFFAUUUUBRRRQFFFFAUUUUBRRRQf/9k="/>
          <p:cNvSpPr>
            <a:spLocks noChangeAspect="1" noChangeArrowheads="1"/>
          </p:cNvSpPr>
          <p:nvPr/>
        </p:nvSpPr>
        <p:spPr bwMode="auto">
          <a:xfrm>
            <a:off x="9017000" y="-538163"/>
            <a:ext cx="1104900" cy="1104901"/>
          </a:xfrm>
          <a:prstGeom prst="rect">
            <a:avLst/>
          </a:prstGeom>
          <a:noFill/>
        </p:spPr>
        <p:txBody>
          <a:bodyPr vert="horz" wrap="square" lIns="91440" tIns="45720" rIns="91440" bIns="45720" numCol="1" anchor="t" anchorCtr="0" compatLnSpc="1">
            <a:prstTxWarp prst="textNoShape">
              <a:avLst/>
            </a:prstTxWarp>
          </a:bodyPr>
          <a:lstStyle/>
          <a:p>
            <a:endParaRPr lang="ar-AE"/>
          </a:p>
        </p:txBody>
      </p:sp>
      <p:sp>
        <p:nvSpPr>
          <p:cNvPr id="12298" name="AutoShape 10" descr="data:image/jpeg;base64,/9j/4AAQSkZJRgABAQAAAQABAAD/2wBDAAkGBwgHBgkIBwgKCgkLDRYPDQwMDRsUFRAWIB0iIiAdHx8kKDQsJCYxJx8fLT0tMTU3Ojo6Iys/RD84QzQ5Ojf/2wBDAQoKCg0MDRoPDxo3JR8lNzc3Nzc3Nzc3Nzc3Nzc3Nzc3Nzc3Nzc3Nzc3Nzc3Nzc3Nzc3Nzc3Nzc3Nzc3Nzc3Nzf/wAARCACMAIwDASIAAhEBAxEB/8QAHAAAAQUBAQEAAAAAAAAAAAAAAAMEBQYHAgEI/8QASBAAAgEDAgMEBgYHBQUJAAAAAQIDAAQRBSEGEjETQVFxByJhgZHBFCMyUqGxFSRCYpLR8BYzgrPhJUNyosIXJjRFU1Vlo7L/xAAXAQEBAQEAAAAAAAAAAAAAAAAAAQID/8QAGREBAQEBAQEAAAAAAAAAAAAAAAERAhIx/9oADAMBAAIRAxEAPwDcaKKKAooozQFFFGaAooooCiijNAUUUUBRRRQFFFFAUUUUHhOBUDe8YaJaO0Zuu2cdRApf8Rt+NQPpM4kNktvolnciG5vBzTPjJSLfYDI3Ygjr0B9lRekz2tyy29zp1x2ZYLHK1vlc4wM7YB69+N8ACrETmpeknSLG1ad7a9wMBeaNQCT0/a/GoyDimLWUydeNqzf7nl7LkOM4z1PxpHX4NJltmt/ovbczGNwIzlAMc+wwRgEftLgkb1m02l2i6i8fD+pXMkETBz26AFDvhc5w2AP50GogMoEr8VMOYcxb6RkMo6kDIwPaOntpDUeO7TQ1CQalNqc4KgWwTmL5BIHNjbYE5H41Q5baa/yt1fPIqoqCO3hGcLnAyM4617YTJYQTSX2nFZ5MEs+cuQMfDwoq8y+k27MQaPT4YnbPquxbl9mQRk/Cm8XpC1e8lMUD2Ub4zjsTnHvas/bVIzGA4Zm/dXHuyTvTJbuYXKy26lCp2JOaYjSX4p4inuOyXVOz5cM5SCPYdy7qev5eYpQ6zrL5L6xPk+HKPyFZ7Z6pciN3JbLuzMwC774GfIAD3VYLyw1KxVvpcyCVEjeSCOQNJGH+zzZAXPsDE43xRU1+kL9GLfpW8zgj/wAS56jwJxXB1nVIiTHq10M+MpP55qG/RuplmXsdS5l5eblsxIPWGV3V98jwpkY5SEKyXr9oCU/2bKecAZOOXOdt9u4g9DUFiPFnENu2Y9YkYfdeKNh/+c/jT6L0palbPGt5p1rcBj6xikMZC953z092+KoNxM0MjRvcRo46pKrxN8GFR093IhdsByTyhlbIwP8AXPwFVG16Z6VdAuWWO+S5sHJxmVOdP4lzge0gVctP1Ky1O3W4027guoG6SQSB1+Ir5Ua4lkPXA8q7sr290+f6Rp93PaTghu0gkKEkeOOo9hyKYr6yorF+E/S7dQSJbcURCaEnH02BcOg7udBs3muD7DWx288VzBHPBIskUih0dTkMCMgg1B88+ly6Fzx9qK7/AKvHDB7NkD/nIfhTTRNZ1a0tZUgnu3tyhBjEx5R/hO1JekFmk461xjvm7wPcqr8qtPDnCk0nDF9qE9wsXZx5EQTJPvzt8DVRTk1G9dJA11devlXLzsxYZ3BJOSNhnxwKTgm+j/3Sx5+8VBI8s1JWGjrcQvIZJB65G2KdxaJa845w7eb4/LFBCyXt3IQrXU/L90SED4DapVLeEWQcxqWPeRk0jrNhFb3CiCPlCrlsZI643+NP5LS+SwJa1lCLGHY9mwwp6Mduh8aCFYLk7D4UeVcsSCds+Rpa1Cse0cEqM4A7zQJxgwAh05onJK7gHB6ggmpT+2V2moQ3jWkc13AAFuJEQs+Bgcx5t9ts4B9tRF7eqCVVQPa2/wCFRbyI5JYk+XT8MUF1g9IV9HOJjaW3OEiQkq7Myx8/ICeY5x2jdfZXv/aDec9s4tY/qSWchGXtH7Ewhtvs+qc43yQOlURhF3q4HcRGT/1Un9WT9VIpPgfVP4/zoqf4k1aXXNVk1CWERmRUXkUlgOVQvUj2Z99RoGMEbGkoLoxNyyKdvZ8qcyckiiSIgg9fYaITwhPrr7160GMdUPMPLpRSkIw2+1UNid8EYFfQXocmabgCxVySYZZoxnuUSNyjyAwKwFgGuFUkbnFbv6IJ0j4SMRO6XUg+IB+dQY9r7/SuNtQY782pSD4SEfKtftcRcA3p6cwxWOSEScY3h+9qdwf/ALWNbBctycAygftNQUXShix82b86XRj2uNsU105v1JfaSfxqWZh+iY84znbp949O/Pt6YpSXNd6pEE4Gvp8DnuLqNeYDcqrrt8eapCG7zw9CzSIXNoIU5perYkT1tugEw28VpvxGAnANmo2Dskh/xMW+dVxNXvLKzEVu6qhPMRyg5OMdevdSkJ8TFZ7+BI7cQAxnm5eUh8sTzkgD1j+0OgI222qEUXmrXv6O0W3aV1XLkEBY16FmY7KPaakIYrzXrqQiSOIlfrrhl9WJB1YgdT02HU4G2aU1PXLbQ7NdL0WAgfbCOd3b/wBSUjqx7gNh0GAKKXs+DdLsovpGv6pJcMvrOtswigUeBkYZPmAtODxDwRppEdvbaaxG2RHLOfjk1Q7wzX0gudSnMp7mkIVV8h0HupaxvLCAgyG3YeJ3FBcZeKuGLwFFSwjJ+9A0f4moPUtPtbpDLbpC6E5UwNtju6kg/EUhdXGj3kOEghY/eSq46m1mMlhK0RP3T+fjQLzW0kBKp6yj9hhjH8q5jlK+vGSV/aU939eNSGk61FLdxJqdrDKwOwcEJJ3YPeD7fGnuv6FHaomp6VIZtNlbkHPgvBJjJikxtnG4PeKIYW/LOVCgescbjpUtBpsEmly3qTqJI3x2DKMlc4z59/lUFEeylDIduoI7jUitwJB6saIxGCUBHNvnfeqG7+rOm2wYHFa56LrgRaFdKzY/XD/lx1kU20o760jgKT/ZVz1H6yen/AlQUW1DDiQhxhxdSc//ABcxz+Oa12/kxwOR+8ayUerxfdA/+43H+Y9ajqD/APc4r+8aop1icWiDzqVbbR875xn+8OCOY7cucbZG/wC9UNZt+rL76kFjU6XczGPdWQK+fHOR+VETHFp7Pg7TovBYF+Cf6VTLo/Ujyq2cYy9pwnpzjoTCR/AaqJIZ4FbcFlz8aixK6nIdG0WCxiTMroJpgv7bH7K+Xf5Y8KpUUNxdS9nbK1xOxBeYJnmPeQOgHt+GOtXDV7aXVtduYQ3JCsvJI57gCFA/Knp1XT9Ci+jaXAJJAMMzAYz7TjfuoqJ03gu7cCW6hwx3Jdhnp+VPL/hqK3iAeBgxBxv4AE9PMUzn4o1RzhLsRJgBVjUCmw1zUiwJvHfGwDYOKCB1nS0gdjyFGBxuMEGoRjJGfrCW9p6/61fn1g3kaQX8SMA28gQZ5c5PzqK1nRY0XtrTMluxODjYHwB78f14UFXaMTR5ByD4VbeCtZi55tP1Yl7O4Tsbte8x90g/eQ75/nVVKG2mGfsN/WaXiP0bULaYHClgjeR2+dESWradNo+q3Wn3BVpLdyGZOjbAgj2FSCPMVzB9vFWDjBfpOnaLqRUmRoWtZm/eiYcufaUdf4ar0J9YUBcfbrTfR3A0mj3LKM/rRz/AlZjPu9bB6KY+bh+6JGc3jf5cdBmmoobfjS+VtsalMfcZWPzrSLhubhZ18M1n/G2IOPdXUDAjvs/Hlb51d0k5tAlXrt8qCsWX9wKk2mZ9GuEOAIgi7dWBYnfy7vM1E2bfU/4jUrdGCLQCIyhlmALjtPWGHOCF/l51WYW1+TteCdNbP2WiB9ysPlVVZypjI6gg1NSXAm4J7M/aguwPcckfmaglOZI/Oo1EheXro00yMUkmdmPKcYycmqxbSSXN+0TEt62FBJxknw6bfOpe8bMiD90VAWd2lrqxZvvg5+P86hbkXO6srS0s1t1jRI1j5p2VQHfPRc92RufYRVduJ8PyxW9vGuMgCIHb2k71NalcC4WTBysqIV/wqFI/CmlhbJIWdly3LgZ6VrnjXL1Z8QctxKsshQ8jRAM8QOQyd5XO4IB3HwqUsbpkkaNsNGQCrY2OfZ3dKaGzYashUeqCeZj0wev4UlYAqgTO6RqufLNOufNyuvNv13rNmpjZlGxyceB76h7g9ppmTuRsfMbVa7odrYMx+7mq5p9ubqSC2IyJZ/WH7o3P4A1Bcdf5hwZbD/5d/gYN/wAlqsxdRVk4ufsdP0jTlPrOJLyZe8c5CIf4Yz8arqDGKDyX7dbv6ILZW4UdyN2un/JR8qwh95QK+gvRAuOB7aTuknnPwkZf+mlGQelFOz9IOt4BHNLEw9uYY9/jmp3R79LrRZMNvybjPQ1avSl6PrriC7j1fRuza9WMRywu3J2ijJBVvvDJGDsdtxisybh3iSwQxzaLqkTnb6uIv+K5H40g7t5gocZ6NRcXcXIQXXp41xBwXxZcnEXD18Qd+aQogP8AEwqVt/RXxfcRhja2EGf2Z7rLDz5VYfjV0xXPpIMRjViMsD1wDSgcAo2ehq4w+h3iEAFr7SgfDMhx/wAtKH0Q8QqzOl/pecbqDIOb/l286iqbdjdD4jFVC8HNdTICA4bKE9/iv9eFaTxBwvqvD8UCawkI7YkRywOXQkd24G+N8eHvqmXukidiGcqck5IBxQMbXWW7JYZWYBfsnO61Iw692YOAj+3OCai30C5ySkiP4YO/403Oi36n+5PnmrOrE8xKXeuF8kYGR3dfd/XzytpiShXkl6yqsiD90k4/LNQ0ek3qOG7NQR947VZdHs55ZCsrSPspZmOfEny69Klu3ap7dERaUzNt9X+dKcO6fHp9qNQ1JuzVlGMDJVDucDxPyFO57SGYI17IsVjE4aVm/bI6IB3nyqN1rUDqc68q9nBHsid59p/lQSuj29vxTqmqXepMYcRBokSUKEH2VXJzsFA9neetN9e0e203SdOlyVvZdpkMyuCeQF8AdOVyU9uM0joOqJpckpkWRlkCgiNgOmfHv3x7zXOuanb30cKQxyJyMT64HePZ5D+gKohxvOvmK+kvR5B9G4L0pMY5oe0xjH2iW+dYpwFwjd8VaokioyaXG319z3HHVF8WPs6b57hX0VBEkEKRRIEjjUKqjoABgCs0KV5ivaKDzFe4oooCiiigZ6tplpq1hLZX0XaQSDBGcEHuIPcR41j/ABPwVc6Sv1kbzWqjEd3Eu43zmUAbe7bbu6VtleEZoPmybQrsMfo/JcIRlWQ9R3f0M0kND1RjyixlJPToPnW/3nC2jXUplazWOUnJeBjGSfby4B99If2RsNh211yr0XtB/Kgxa04Uu5AWu3jgiGCwDZbH5d1XLh3gs3zxciNDYq3rzH/fDu5c+Peeg7q0O24d0y3ZXFuJHXoZWL48gdh8KlAMDFBXZuBeFbggz6FZSlRyhnj5jjzPvpE+jng49eHrH3Jj51aaKCqn0c8IH/yK3Hkzj515F6OOD4pA40G2Yg5xIWcfBiRVrooOIoY4Y1jhRY41GFVRgAewV3RRQFFFFAUUUUBRRRQFFFFAUUUUBRRRQFFFFAUUUUBRRRQf/9k="/>
          <p:cNvSpPr>
            <a:spLocks noChangeAspect="1" noChangeArrowheads="1"/>
          </p:cNvSpPr>
          <p:nvPr/>
        </p:nvSpPr>
        <p:spPr bwMode="auto">
          <a:xfrm>
            <a:off x="9017000" y="-538163"/>
            <a:ext cx="1104900" cy="1104901"/>
          </a:xfrm>
          <a:prstGeom prst="rect">
            <a:avLst/>
          </a:prstGeom>
          <a:noFill/>
        </p:spPr>
        <p:txBody>
          <a:bodyPr vert="horz" wrap="square" lIns="91440" tIns="45720" rIns="91440" bIns="45720" numCol="1" anchor="t" anchorCtr="0" compatLnSpc="1">
            <a:prstTxWarp prst="textNoShape">
              <a:avLst/>
            </a:prstTxWarp>
          </a:bodyPr>
          <a:lstStyle/>
          <a:p>
            <a:endParaRPr lang="ar-AE"/>
          </a:p>
        </p:txBody>
      </p:sp>
      <p:sp>
        <p:nvSpPr>
          <p:cNvPr id="12300" name="AutoShape 12" descr="http://cdn.physorg.com/newman/gfx/news/2005/mikonp1.jpg"/>
          <p:cNvSpPr>
            <a:spLocks noChangeAspect="1" noChangeArrowheads="1"/>
          </p:cNvSpPr>
          <p:nvPr/>
        </p:nvSpPr>
        <p:spPr bwMode="auto">
          <a:xfrm>
            <a:off x="8270875" y="-1554163"/>
            <a:ext cx="3238500" cy="3238501"/>
          </a:xfrm>
          <a:prstGeom prst="rect">
            <a:avLst/>
          </a:prstGeom>
          <a:noFill/>
        </p:spPr>
        <p:txBody>
          <a:bodyPr vert="horz" wrap="square" lIns="91440" tIns="45720" rIns="91440" bIns="45720" numCol="1" anchor="t" anchorCtr="0" compatLnSpc="1">
            <a:prstTxWarp prst="textNoShape">
              <a:avLst/>
            </a:prstTxWarp>
          </a:bodyPr>
          <a:lstStyle/>
          <a:p>
            <a:endParaRPr lang="ar-AE"/>
          </a:p>
        </p:txBody>
      </p:sp>
      <p:pic>
        <p:nvPicPr>
          <p:cNvPr id="12302" name="Picture 14" descr="http://cdn.physorg.com/newman/gfx/news/2005/mikonp1.jpg"/>
          <p:cNvPicPr>
            <a:picLocks noChangeAspect="1" noChangeArrowheads="1"/>
          </p:cNvPicPr>
          <p:nvPr/>
        </p:nvPicPr>
        <p:blipFill>
          <a:blip r:embed="rId3" cstate="print"/>
          <a:srcRect t="6801" b="10342"/>
          <a:stretch>
            <a:fillRect/>
          </a:stretch>
        </p:blipFill>
        <p:spPr bwMode="auto">
          <a:xfrm>
            <a:off x="6156176" y="4581128"/>
            <a:ext cx="2747949" cy="2276872"/>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302"/>
                                        </p:tgtEl>
                                        <p:attrNameLst>
                                          <p:attrName>style.visibility</p:attrName>
                                        </p:attrNameLst>
                                      </p:cBhvr>
                                      <p:to>
                                        <p:strVal val="visible"/>
                                      </p:to>
                                    </p:set>
                                    <p:animEffect transition="in" filter="box(in)">
                                      <p:cBhvr>
                                        <p:cTn id="12" dur="500"/>
                                        <p:tgtEl>
                                          <p:spTgt spid="12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p_4401953-Science-background.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457200" y="357166"/>
            <a:ext cx="8229600" cy="4584002"/>
          </a:xfrm>
        </p:spPr>
        <p:txBody>
          <a:bodyPr>
            <a:normAutofit fontScale="92500" lnSpcReduction="20000"/>
          </a:bodyPr>
          <a:lstStyle/>
          <a:p>
            <a:pPr algn="l" rtl="0"/>
            <a:r>
              <a:rPr lang="en-US" b="1" dirty="0" smtClean="0">
                <a:solidFill>
                  <a:schemeClr val="bg2">
                    <a:lumMod val="25000"/>
                  </a:schemeClr>
                </a:solidFill>
                <a:cs typeface="+mj-cs"/>
              </a:rPr>
              <a:t>we have many important parts in our eyes supporting role in the main activity of sight such as : muscles that allow eye to move , carry fluid like (tears and blood ) and so on .</a:t>
            </a:r>
          </a:p>
          <a:p>
            <a:pPr algn="l" rtl="0"/>
            <a:endParaRPr lang="en-US" dirty="0" smtClean="0">
              <a:solidFill>
                <a:schemeClr val="bg2">
                  <a:lumMod val="25000"/>
                </a:schemeClr>
              </a:solidFill>
              <a:cs typeface="+mj-cs"/>
            </a:endParaRPr>
          </a:p>
          <a:p>
            <a:pPr algn="l" rtl="0"/>
            <a:r>
              <a:rPr lang="en-US" b="1" dirty="0" smtClean="0">
                <a:solidFill>
                  <a:schemeClr val="bg2">
                    <a:lumMod val="25000"/>
                  </a:schemeClr>
                </a:solidFill>
                <a:cs typeface="+mj-cs"/>
              </a:rPr>
              <a:t>The muscles inside the eyes are important  because they are holding lens in their places .when the muscles relax ,they pull on and flatten the lens to allow the eyes to see the far objects , moreover to see the closer objects the muscles must contract . </a:t>
            </a:r>
            <a:endParaRPr lang="en-US" dirty="0" smtClean="0">
              <a:solidFill>
                <a:schemeClr val="bg2">
                  <a:lumMod val="25000"/>
                </a:schemeClr>
              </a:solidFill>
              <a:cs typeface="+mj-cs"/>
            </a:endParaRPr>
          </a:p>
          <a:p>
            <a:pPr algn="l" rtl="0"/>
            <a:endParaRPr lang="ar-AE" dirty="0">
              <a:solidFill>
                <a:schemeClr val="bg2">
                  <a:lumMod val="25000"/>
                </a:schemeClr>
              </a:solidFill>
              <a:cs typeface="+mj-cs"/>
            </a:endParaRPr>
          </a:p>
        </p:txBody>
      </p:sp>
      <p:pic>
        <p:nvPicPr>
          <p:cNvPr id="11268" name="Picture 4" descr="http://evillusion.files.wordpress.com/2010/04/eye-muscles.jpg"/>
          <p:cNvPicPr>
            <a:picLocks noChangeAspect="1" noChangeArrowheads="1"/>
          </p:cNvPicPr>
          <p:nvPr/>
        </p:nvPicPr>
        <p:blipFill>
          <a:blip r:embed="rId3" cstate="print"/>
          <a:srcRect/>
          <a:stretch>
            <a:fillRect/>
          </a:stretch>
        </p:blipFill>
        <p:spPr bwMode="auto">
          <a:xfrm>
            <a:off x="3995936" y="4248782"/>
            <a:ext cx="2794545" cy="2609218"/>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box(in)">
                                      <p:cBhvr>
                                        <p:cTn id="1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p_4401953-Science-background.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457200" y="357166"/>
            <a:ext cx="8229600" cy="5768997"/>
          </a:xfrm>
        </p:spPr>
        <p:txBody>
          <a:bodyPr/>
          <a:lstStyle/>
          <a:p>
            <a:pPr algn="ctr"/>
            <a:endParaRPr lang="ar-AE" b="1" dirty="0" smtClean="0">
              <a:solidFill>
                <a:schemeClr val="bg2">
                  <a:lumMod val="25000"/>
                </a:schemeClr>
              </a:solidFill>
              <a:cs typeface="+mj-cs"/>
            </a:endParaRPr>
          </a:p>
          <a:p>
            <a:pPr algn="ctr"/>
            <a:endParaRPr lang="ar-AE" b="1" dirty="0" smtClean="0">
              <a:solidFill>
                <a:schemeClr val="bg2">
                  <a:lumMod val="25000"/>
                </a:schemeClr>
              </a:solidFill>
              <a:cs typeface="+mj-cs"/>
            </a:endParaRPr>
          </a:p>
          <a:p>
            <a:pPr algn="l" rtl="0"/>
            <a:r>
              <a:rPr lang="en-US" b="1" dirty="0" smtClean="0">
                <a:solidFill>
                  <a:schemeClr val="bg2">
                    <a:lumMod val="25000"/>
                  </a:schemeClr>
                </a:solidFill>
                <a:cs typeface="+mj-cs"/>
              </a:rPr>
              <a:t>When light enters the eye it will fall on the retina which is light sensitive forming the object image. Certain processes will occur to transform the image to the brain so that we will be able to see objects. </a:t>
            </a:r>
          </a:p>
          <a:p>
            <a:endParaRPr lang="ar-AE" dirty="0">
              <a:solidFill>
                <a:schemeClr val="bg2">
                  <a:lumMod val="25000"/>
                </a:schemeClr>
              </a:solidFill>
            </a:endParaRPr>
          </a:p>
        </p:txBody>
      </p:sp>
      <p:pic>
        <p:nvPicPr>
          <p:cNvPr id="10242" name="Picture 2" descr="http://contactlensdocs.com/Portals/1/Images/Basic-Eye-Anatomy.png"/>
          <p:cNvPicPr>
            <a:picLocks noChangeAspect="1" noChangeArrowheads="1"/>
          </p:cNvPicPr>
          <p:nvPr/>
        </p:nvPicPr>
        <p:blipFill>
          <a:blip r:embed="rId3" cstate="print"/>
          <a:srcRect/>
          <a:stretch>
            <a:fillRect/>
          </a:stretch>
        </p:blipFill>
        <p:spPr bwMode="auto">
          <a:xfrm>
            <a:off x="1475656" y="4149080"/>
            <a:ext cx="6475506" cy="270892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box(in)">
                                      <p:cBhvr>
                                        <p:cTn id="12"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ep_4401953-Science-background.jpg"/>
          <p:cNvPicPr>
            <a:picLocks noGrp="1" noChangeAspect="1"/>
          </p:cNvPicPr>
          <p:nvPr>
            <p:ph idx="1"/>
          </p:nvPr>
        </p:nvPicPr>
        <p:blipFill>
          <a:blip r:embed="rId2" cstate="print"/>
          <a:stretch>
            <a:fillRect/>
          </a:stretch>
        </p:blipFill>
        <p:spPr>
          <a:xfrm>
            <a:off x="1" y="0"/>
            <a:ext cx="9144000" cy="6857999"/>
          </a:xfrm>
        </p:spPr>
      </p:pic>
      <p:sp>
        <p:nvSpPr>
          <p:cNvPr id="4" name="Rectangle 3"/>
          <p:cNvSpPr/>
          <p:nvPr/>
        </p:nvSpPr>
        <p:spPr>
          <a:xfrm>
            <a:off x="428596" y="714356"/>
            <a:ext cx="8215370" cy="53578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AE"/>
          </a:p>
        </p:txBody>
      </p:sp>
      <p:pic>
        <p:nvPicPr>
          <p:cNvPr id="24578" name="Picture 2" descr="http://image.shutterstock.com/display_pic_with_logo/457558/457558,1302641659,2/stock-vector-anatomy-of-human-eye-vector-illustration-for-basic-medical-education-for-clinics-schools-75138952.jpg"/>
          <p:cNvPicPr>
            <a:picLocks noChangeAspect="1" noChangeArrowheads="1"/>
          </p:cNvPicPr>
          <p:nvPr/>
        </p:nvPicPr>
        <p:blipFill>
          <a:blip r:embed="rId3" cstate="print"/>
          <a:srcRect/>
          <a:stretch>
            <a:fillRect/>
          </a:stretch>
        </p:blipFill>
        <p:spPr bwMode="auto">
          <a:xfrm>
            <a:off x="857224" y="1142984"/>
            <a:ext cx="7483792" cy="46434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amond(in)">
                                      <p:cBhvr>
                                        <p:cTn id="7"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p_4401953-Science-background.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28596" y="428604"/>
            <a:ext cx="8229600" cy="1131910"/>
          </a:xfrm>
        </p:spPr>
        <p:txBody>
          <a:bodyPr>
            <a:normAutofit fontScale="90000"/>
          </a:bodyPr>
          <a:lstStyle/>
          <a:p>
            <a:r>
              <a:rPr lang="en-US" b="1" dirty="0" smtClean="0">
                <a:solidFill>
                  <a:schemeClr val="bg2">
                    <a:lumMod val="50000"/>
                  </a:schemeClr>
                </a:solidFill>
              </a:rPr>
              <a:t>vision defects</a:t>
            </a:r>
            <a:r>
              <a:rPr lang="en-US" dirty="0" smtClean="0">
                <a:solidFill>
                  <a:schemeClr val="bg2">
                    <a:lumMod val="50000"/>
                  </a:schemeClr>
                </a:solidFill>
              </a:rPr>
              <a:t/>
            </a:r>
            <a:br>
              <a:rPr lang="en-US" dirty="0" smtClean="0">
                <a:solidFill>
                  <a:schemeClr val="bg2">
                    <a:lumMod val="50000"/>
                  </a:schemeClr>
                </a:solidFill>
              </a:rPr>
            </a:br>
            <a:endParaRPr lang="ar-AE" dirty="0">
              <a:solidFill>
                <a:schemeClr val="bg2">
                  <a:lumMod val="50000"/>
                </a:schemeClr>
              </a:solidFill>
            </a:endParaRPr>
          </a:p>
        </p:txBody>
      </p:sp>
      <p:sp>
        <p:nvSpPr>
          <p:cNvPr id="3" name="Content Placeholder 2"/>
          <p:cNvSpPr>
            <a:spLocks noGrp="1"/>
          </p:cNvSpPr>
          <p:nvPr>
            <p:ph idx="1"/>
          </p:nvPr>
        </p:nvSpPr>
        <p:spPr>
          <a:xfrm>
            <a:off x="395536" y="1124744"/>
            <a:ext cx="8229600" cy="4525963"/>
          </a:xfrm>
        </p:spPr>
        <p:txBody>
          <a:bodyPr/>
          <a:lstStyle/>
          <a:p>
            <a:pPr algn="l" rtl="0"/>
            <a:r>
              <a:rPr lang="en-US" b="1" dirty="0" smtClean="0">
                <a:solidFill>
                  <a:schemeClr val="bg2">
                    <a:lumMod val="25000"/>
                  </a:schemeClr>
                </a:solidFill>
                <a:cs typeface="+mj-cs"/>
              </a:rPr>
              <a:t>There are lots of vision defects that people are suffering from. These defects include Nearsightedness, Farsightedness  and Astigmatism. You will be familiar with these eye defects after reading the following explanation.</a:t>
            </a:r>
          </a:p>
          <a:p>
            <a:pPr algn="ctr">
              <a:buNone/>
            </a:pPr>
            <a:r>
              <a:rPr lang="en-US" b="1" dirty="0" smtClean="0">
                <a:solidFill>
                  <a:schemeClr val="bg2">
                    <a:lumMod val="25000"/>
                  </a:schemeClr>
                </a:solidFill>
                <a:cs typeface="+mj-cs"/>
              </a:rPr>
              <a:t> </a:t>
            </a:r>
          </a:p>
          <a:p>
            <a:pPr algn="ctr"/>
            <a:endParaRPr lang="ar-AE" b="1" dirty="0">
              <a:solidFill>
                <a:schemeClr val="bg2">
                  <a:lumMod val="25000"/>
                </a:schemeClr>
              </a:solidFill>
              <a:cs typeface="+mj-cs"/>
            </a:endParaRPr>
          </a:p>
        </p:txBody>
      </p:sp>
      <p:pic>
        <p:nvPicPr>
          <p:cNvPr id="8194" name="Picture 2" descr="http://www.bildwoerterbuch.com/images/all/sehfehler-329300.jpg"/>
          <p:cNvPicPr>
            <a:picLocks noChangeAspect="1" noChangeArrowheads="1"/>
          </p:cNvPicPr>
          <p:nvPr/>
        </p:nvPicPr>
        <p:blipFill>
          <a:blip r:embed="rId3" cstate="print"/>
          <a:srcRect/>
          <a:stretch>
            <a:fillRect/>
          </a:stretch>
        </p:blipFill>
        <p:spPr bwMode="auto">
          <a:xfrm>
            <a:off x="3275856" y="3789040"/>
            <a:ext cx="4661538" cy="306896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194"/>
                                        </p:tgtEl>
                                        <p:attrNameLst>
                                          <p:attrName>style.visibility</p:attrName>
                                        </p:attrNameLst>
                                      </p:cBhvr>
                                      <p:to>
                                        <p:strVal val="visible"/>
                                      </p:to>
                                    </p:set>
                                    <p:animEffect transition="in" filter="box(in)">
                                      <p:cBhvr>
                                        <p:cTn id="2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p_4401953-Science-background.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457200" y="357166"/>
            <a:ext cx="8229600" cy="6096170"/>
          </a:xfrm>
        </p:spPr>
        <p:txBody>
          <a:bodyPr>
            <a:normAutofit fontScale="77500" lnSpcReduction="20000"/>
          </a:bodyPr>
          <a:lstStyle/>
          <a:p>
            <a:pPr algn="ctr" rtl="0">
              <a:buNone/>
            </a:pPr>
            <a:r>
              <a:rPr lang="en-US" sz="4600" b="1" dirty="0" smtClean="0">
                <a:solidFill>
                  <a:schemeClr val="accent5">
                    <a:lumMod val="75000"/>
                  </a:schemeClr>
                </a:solidFill>
                <a:cs typeface="+mj-cs"/>
              </a:rPr>
              <a:t>1-Nearsightedness:</a:t>
            </a:r>
            <a:endParaRPr lang="en-US" b="1" dirty="0" smtClean="0">
              <a:solidFill>
                <a:schemeClr val="accent5">
                  <a:lumMod val="75000"/>
                </a:schemeClr>
              </a:solidFill>
              <a:cs typeface="+mj-cs"/>
            </a:endParaRPr>
          </a:p>
          <a:p>
            <a:pPr lvl="0" algn="ctr" rtl="0">
              <a:buNone/>
            </a:pPr>
            <a:endParaRPr lang="en-US" b="1" dirty="0" smtClean="0">
              <a:solidFill>
                <a:schemeClr val="bg2">
                  <a:lumMod val="25000"/>
                </a:schemeClr>
              </a:solidFill>
              <a:cs typeface="+mj-cs"/>
            </a:endParaRPr>
          </a:p>
          <a:p>
            <a:pPr algn="l" rtl="0"/>
            <a:r>
              <a:rPr lang="en-US" b="1" dirty="0" smtClean="0">
                <a:solidFill>
                  <a:schemeClr val="bg2">
                    <a:lumMod val="25000"/>
                  </a:schemeClr>
                </a:solidFill>
                <a:cs typeface="+mj-cs"/>
              </a:rPr>
              <a:t>Another name for Nearsightedness is myopia. This type of vision effects means that it is easy for the person to see close objects to him but difficult to see far objects. The image of the far object may look fuzzy. People with high Nearsightedness can see only the very close objects to them like their hands for example. But people with mid Nearsightedness can see  objects further by yards. </a:t>
            </a:r>
          </a:p>
          <a:p>
            <a:pPr algn="l" rtl="0">
              <a:buNone/>
            </a:pPr>
            <a:r>
              <a:rPr lang="en-US" b="1" dirty="0" smtClean="0">
                <a:solidFill>
                  <a:schemeClr val="bg2">
                    <a:lumMod val="25000"/>
                  </a:schemeClr>
                </a:solidFill>
                <a:cs typeface="+mj-cs"/>
              </a:rPr>
              <a:t> </a:t>
            </a:r>
          </a:p>
          <a:p>
            <a:pPr algn="l" rtl="0">
              <a:buNone/>
            </a:pPr>
            <a:endParaRPr lang="en-US" b="1" dirty="0" smtClean="0">
              <a:solidFill>
                <a:schemeClr val="bg2">
                  <a:lumMod val="25000"/>
                </a:schemeClr>
              </a:solidFill>
              <a:cs typeface="+mj-cs"/>
            </a:endParaRPr>
          </a:p>
          <a:p>
            <a:pPr algn="l" rtl="0"/>
            <a:r>
              <a:rPr lang="en-US" b="1" dirty="0" smtClean="0">
                <a:solidFill>
                  <a:schemeClr val="bg2">
                    <a:lumMod val="25000"/>
                  </a:schemeClr>
                </a:solidFill>
                <a:cs typeface="+mj-cs"/>
              </a:rPr>
              <a:t>It happens when the eye ball has an oval shape instead of round. This makes the  light rays entering the eye to focus far away  in front of the retina instead of falling on it which will cause seeing from a distance a real problem.  </a:t>
            </a:r>
          </a:p>
          <a:p>
            <a:pPr algn="ctr"/>
            <a:endParaRPr lang="ar-AE" b="1" dirty="0">
              <a:solidFill>
                <a:schemeClr val="bg2">
                  <a:lumMod val="25000"/>
                </a:schemeClr>
              </a:solidFill>
              <a:cs typeface="+mj-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ox(i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p_4401953-Science-background.jpg"/>
          <p:cNvPicPr>
            <a:picLocks noChangeAspect="1"/>
          </p:cNvPicPr>
          <p:nvPr/>
        </p:nvPicPr>
        <p:blipFill>
          <a:blip r:embed="rId2" cstate="print"/>
          <a:stretch>
            <a:fillRect/>
          </a:stretch>
        </p:blipFill>
        <p:spPr>
          <a:xfrm>
            <a:off x="0" y="0"/>
            <a:ext cx="9144000" cy="6858000"/>
          </a:xfrm>
          <a:prstGeom prst="rect">
            <a:avLst/>
          </a:prstGeom>
        </p:spPr>
      </p:pic>
      <p:pic>
        <p:nvPicPr>
          <p:cNvPr id="27650" name="Picture 2" descr="http://childrenshospital.org/az/Site1517/Images/MYOPIA.gif"/>
          <p:cNvPicPr>
            <a:picLocks noChangeAspect="1" noChangeArrowheads="1"/>
          </p:cNvPicPr>
          <p:nvPr/>
        </p:nvPicPr>
        <p:blipFill>
          <a:blip r:embed="rId3" cstate="print"/>
          <a:srcRect/>
          <a:stretch>
            <a:fillRect/>
          </a:stretch>
        </p:blipFill>
        <p:spPr bwMode="auto">
          <a:xfrm>
            <a:off x="899592" y="476672"/>
            <a:ext cx="7128792" cy="5963023"/>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ox(in)">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631</Words>
  <Application>Microsoft Office PowerPoint</Application>
  <PresentationFormat>On-screen Show (4:3)</PresentationFormat>
  <Paragraphs>46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سمة Office</vt:lpstr>
      <vt:lpstr>Human eye </vt:lpstr>
      <vt:lpstr> how does human eye works? </vt:lpstr>
      <vt:lpstr>Slide 3</vt:lpstr>
      <vt:lpstr>Slide 4</vt:lpstr>
      <vt:lpstr>Slide 5</vt:lpstr>
      <vt:lpstr>Slide 6</vt:lpstr>
      <vt:lpstr>vision defects </vt:lpstr>
      <vt:lpstr>Slide 8</vt:lpstr>
      <vt:lpstr>Slide 9</vt:lpstr>
      <vt:lpstr>Slide 10</vt:lpstr>
      <vt:lpstr>Slide 11</vt:lpstr>
      <vt:lpstr>3- Astigmatism </vt:lpstr>
      <vt:lpstr>Slide 13</vt:lpstr>
      <vt:lpstr>Eye defects corrections  </vt:lpstr>
      <vt:lpstr>Slide 15</vt:lpstr>
      <vt:lpstr>Resources: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eye </dc:title>
  <dc:creator>hp</dc:creator>
  <cp:lastModifiedBy>uae</cp:lastModifiedBy>
  <cp:revision>15</cp:revision>
  <dcterms:created xsi:type="dcterms:W3CDTF">2012-02-17T18:41:20Z</dcterms:created>
  <dcterms:modified xsi:type="dcterms:W3CDTF">2012-02-26T13:20:48Z</dcterms:modified>
</cp:coreProperties>
</file>